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0" r:id="rId3"/>
    <p:sldMasterId id="2147483712" r:id="rId4"/>
    <p:sldMasterId id="2147483724" r:id="rId5"/>
  </p:sldMasterIdLst>
  <p:notesMasterIdLst>
    <p:notesMasterId r:id="rId33"/>
  </p:notesMasterIdLst>
  <p:sldIdLst>
    <p:sldId id="256" r:id="rId6"/>
    <p:sldId id="257" r:id="rId7"/>
    <p:sldId id="258" r:id="rId8"/>
    <p:sldId id="260" r:id="rId9"/>
    <p:sldId id="383" r:id="rId10"/>
    <p:sldId id="384" r:id="rId11"/>
    <p:sldId id="385" r:id="rId12"/>
    <p:sldId id="259" r:id="rId13"/>
    <p:sldId id="261" r:id="rId14"/>
    <p:sldId id="568" r:id="rId15"/>
    <p:sldId id="569" r:id="rId16"/>
    <p:sldId id="570" r:id="rId17"/>
    <p:sldId id="571" r:id="rId18"/>
    <p:sldId id="572" r:id="rId19"/>
    <p:sldId id="573" r:id="rId20"/>
    <p:sldId id="382" r:id="rId21"/>
    <p:sldId id="381" r:id="rId22"/>
    <p:sldId id="386" r:id="rId23"/>
    <p:sldId id="321" r:id="rId24"/>
    <p:sldId id="327" r:id="rId25"/>
    <p:sldId id="315" r:id="rId26"/>
    <p:sldId id="276" r:id="rId27"/>
    <p:sldId id="329" r:id="rId28"/>
    <p:sldId id="306" r:id="rId29"/>
    <p:sldId id="324" r:id="rId30"/>
    <p:sldId id="305" r:id="rId31"/>
    <p:sldId id="30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114" d="100"/>
          <a:sy n="114" d="100"/>
        </p:scale>
        <p:origin x="12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6F0D8-A276-4A8A-9CBE-9D553BAEFA86}" type="datetimeFigureOut">
              <a:rPr lang="en-US" smtClean="0"/>
              <a:t>12/16/2021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D2371B-F921-4803-B67D-CF915E9419E2}" type="slidenum">
              <a:rPr lang="en-US" smtClean="0"/>
              <a:t>‹#›</a:t>
            </a:fld>
            <a:endParaRPr lang="en-US"/>
          </a:p>
        </p:txBody>
      </p:sp>
    </p:spTree>
    <p:extLst>
      <p:ext uri="{BB962C8B-B14F-4D97-AF65-F5344CB8AC3E}">
        <p14:creationId xmlns:p14="http://schemas.microsoft.com/office/powerpoint/2010/main" val="3096289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06c21cb936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g106c21cb936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6c21cb936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Arial" panose="020B0604020202020204" pitchFamily="34" charset="0"/>
              </a:rPr>
              <a:t>Note: typical annual appropriation for shore protection is $50M, not typically supported in a budget, only via </a:t>
            </a:r>
            <a:r>
              <a:rPr lang="en-US" sz="1800" b="0" i="0" u="none" strike="noStrike" baseline="0" dirty="0" err="1">
                <a:solidFill>
                  <a:srgbClr val="000000"/>
                </a:solidFill>
                <a:latin typeface="Arial" panose="020B0604020202020204" pitchFamily="34" charset="0"/>
              </a:rPr>
              <a:t>approps</a:t>
            </a:r>
            <a:r>
              <a:rPr lang="en-US" sz="1800" b="0" i="0" u="none" strike="noStrike" baseline="0" dirty="0">
                <a:solidFill>
                  <a:srgbClr val="000000"/>
                </a:solidFill>
                <a:latin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3A86D8-1D95-4DFF-A26B-8F86AC3AC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058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Arial" panose="020B0604020202020204" pitchFamily="34" charset="0"/>
              </a:rPr>
              <a:t>Note: typical annual appropriation for shore protection is $50M, not typically supported in a budget, only via </a:t>
            </a:r>
            <a:r>
              <a:rPr lang="en-US" sz="1800" b="0" i="0" u="none" strike="noStrike" baseline="0" dirty="0" err="1">
                <a:solidFill>
                  <a:srgbClr val="000000"/>
                </a:solidFill>
                <a:latin typeface="Arial" panose="020B0604020202020204" pitchFamily="34" charset="0"/>
              </a:rPr>
              <a:t>approps</a:t>
            </a:r>
            <a:r>
              <a:rPr lang="en-US" sz="1800" b="0" i="0" u="none" strike="noStrike" baseline="0" dirty="0">
                <a:solidFill>
                  <a:srgbClr val="000000"/>
                </a:solidFill>
                <a:latin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3A86D8-1D95-4DFF-A26B-8F86AC3AC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875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algn="l">
              <a:defRPr/>
            </a:pPr>
            <a:endParaRPr lang="en-US" dirty="0">
              <a:latin typeface="Georgia" panose="02040502050405020303"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D30936-36FD-4378-AB42-1D5C408A77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48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algn="l">
              <a:defRPr/>
            </a:pPr>
            <a:endParaRPr lang="en-US" dirty="0">
              <a:latin typeface="Georgia" panose="02040502050405020303"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D30936-36FD-4378-AB42-1D5C408A77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3815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Scott, we appreciate the opportunity to discuss the Service’s Delaware River Basin Restoration Program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85386-D4EC-4B72-885C-720B7556AC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033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Enacting legislation – empowers USFWS to create the DRBRP and mandates 3 components to the program. The Partnership, the grant program and the conservation strategy.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85386-D4EC-4B72-885C-720B7556AC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86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Calibri" panose="020F0502020204030204" pitchFamily="34" charset="0"/>
              </a:rPr>
              <a:t>In late 2020, the Service launched the Delaware River Watershed Conservation Collaborative (DRWCC) to help grow and support an inclusive partnership of conservation practitioners who can achieve more by working together. The Collaborative’s mission is to inspire, coordinate, and actively support watershed-wide collaborative and strategic action to achieve shared conservation, restoration and public outdoor-recreation access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Calibri" panose="020F0502020204030204" pitchFamily="34" charset="0"/>
              </a:rPr>
              <a:t>The Collaborative's steering committee is made up of representatives from Federal, State, NGO and local organizations.  At present, the Steering Committee is still forming and seeking individuals to fill several open seats and help lead conservation action in the watershed.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85386-D4EC-4B72-885C-720B7556AC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733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Fish and Wildlife Service and our partners have worked to closely to develop Nature’s Network, a spatial tools which </a:t>
            </a:r>
            <a:r>
              <a:rPr lang="en-US" b="0" i="0" dirty="0">
                <a:solidFill>
                  <a:srgbClr val="666D70"/>
                </a:solidFill>
                <a:effectLst/>
                <a:latin typeface="Open Sans" panose="020B0606030504020204" pitchFamily="34" charset="0"/>
              </a:rPr>
              <a:t>identifies the best opportunities for conserving and connecting intact habitats and ecosystems and supporting imperiled species to help ensure the future of fish and wildlife across the Northeast region.</a:t>
            </a:r>
          </a:p>
          <a:p>
            <a:endParaRPr lang="en-US" b="0" i="0" dirty="0">
              <a:solidFill>
                <a:srgbClr val="666D70"/>
              </a:solidFill>
              <a:effectLst/>
              <a:latin typeface="Open Sans" panose="020B0606030504020204" pitchFamily="34" charset="0"/>
            </a:endParaRPr>
          </a:p>
          <a:p>
            <a:r>
              <a:rPr lang="en-US" b="0" i="0" dirty="0">
                <a:solidFill>
                  <a:srgbClr val="666D70"/>
                </a:solidFill>
                <a:effectLst/>
                <a:latin typeface="Open Sans" panose="020B0606030504020204" pitchFamily="34" charset="0"/>
              </a:rPr>
              <a:t>Our plan for the Delaware River Conservation Blueprint is to optimize Nature’s Network, enhancing the platform with more Delaware watershed specific data so that we can create a conservation strategy which will include bold goals and tracking metrics which will guide the investments of the Delaware Watershed Conservation Fund. </a:t>
            </a:r>
          </a:p>
          <a:p>
            <a:endParaRPr lang="en-US" b="0" i="0" dirty="0">
              <a:solidFill>
                <a:srgbClr val="666D7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see an opportunity here to incorporate any SALS – </a:t>
            </a:r>
            <a:r>
              <a:rPr lang="en-US" dirty="0">
                <a:highlight>
                  <a:srgbClr val="FFFF00"/>
                </a:highlight>
              </a:rPr>
              <a:t>really short – decision from SC to develop a blueprint, a conservation design for the watershed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85386-D4EC-4B72-885C-720B7556AC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949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grant program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85386-D4EC-4B72-885C-720B7556AC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838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Advancing Restoration of Horseshoe Crab and Shorebird Habitat in Cape May and Cumberland County, NJ (65049);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Improving Habitat Quality for Horseshoe Crab and Red Knot in Cape May County, NJ (68708),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Cover Crop Improvements for Increased Water Quality and Foraging Opportunities in Kent County, DE (68966),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Tidal Marsh Restoration at Reeds Beach, NJ (69031), Wildlife Habitat Restoration and Agricultural Community Engagement in Cape May County, NJ (69699)</a:t>
            </a:r>
          </a:p>
          <a:p>
            <a:endParaRPr lang="en-US" dirty="0"/>
          </a:p>
          <a:p>
            <a:pPr algn="l"/>
            <a:r>
              <a:rPr lang="en-US" dirty="0"/>
              <a:t>The DWCF did receive a proposal from NJ Audubon in 2021 which proposed to work with </a:t>
            </a:r>
            <a:r>
              <a:rPr lang="en-US" sz="1800" b="0" i="0" u="none" strike="noStrike" baseline="0" dirty="0">
                <a:latin typeface="Times New Roman" panose="02020603050405020304" pitchFamily="18" charset="0"/>
              </a:rPr>
              <a:t>NRCS to modify existing conservation practices to integrates salt marsh conservation into their incentive, therein benefitting both Salt marsh sparrow and black rail. </a:t>
            </a:r>
          </a:p>
          <a:p>
            <a:pPr algn="l"/>
            <a:r>
              <a:rPr lang="en-US" sz="1800" b="0" i="0" u="none" strike="noStrike" baseline="0" dirty="0">
                <a:latin typeface="Times New Roman" panose="02020603050405020304" pitchFamily="18" charset="0"/>
              </a:rPr>
              <a:t>programs.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85386-D4EC-4B72-885C-720B7556AC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35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1811135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01811135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several updates to the 2022 RFP, these include: </a:t>
            </a:r>
          </a:p>
          <a:p>
            <a:endParaRPr lang="en-US" dirty="0"/>
          </a:p>
          <a:p>
            <a:r>
              <a:rPr lang="en-US" dirty="0"/>
              <a:t>Slide that says – relatively new element is incubation and investment component: </a:t>
            </a:r>
          </a:p>
          <a:p>
            <a:r>
              <a:rPr lang="en-US" dirty="0"/>
              <a:t>Incubation and </a:t>
            </a:r>
            <a:r>
              <a:rPr lang="en-US" dirty="0" err="1"/>
              <a:t>investmenr</a:t>
            </a:r>
            <a:r>
              <a:rPr lang="en-US" dirty="0"/>
              <a:t> – where we hope to see big ideas for </a:t>
            </a:r>
            <a:r>
              <a:rPr lang="en-US" dirty="0" err="1"/>
              <a:t>invv</a:t>
            </a:r>
            <a:endParaRPr lang="en-US" dirty="0"/>
          </a:p>
          <a:p>
            <a:r>
              <a:rPr lang="en-US" dirty="0" err="1"/>
              <a:t>olvative</a:t>
            </a:r>
            <a:r>
              <a:rPr lang="en-US" dirty="0"/>
              <a:t> conservation measure, networked mentoring capability </a:t>
            </a:r>
          </a:p>
          <a:p>
            <a:endParaRPr lang="en-US" dirty="0"/>
          </a:p>
          <a:p>
            <a:r>
              <a:rPr lang="en-US" dirty="0"/>
              <a:t>SALS work in 3 areas – Innovation, incubation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3E284-8E8E-4DB0-8F31-E0BEC130CD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573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85386-D4EC-4B72-885C-720B7556AC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51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we are adding a proposal lab opportunity. </a:t>
            </a:r>
          </a:p>
          <a:p>
            <a:endParaRPr lang="en-US" dirty="0"/>
          </a:p>
          <a:p>
            <a:r>
              <a:rPr lang="en-US" dirty="0"/>
              <a:t>Mike and I along with NFWF will hold office hours to work with partners on proposal ideas, hear pitches, discuss activity eligibility, connect match resources, etc. </a:t>
            </a:r>
          </a:p>
          <a:p>
            <a:endParaRPr lang="en-US" dirty="0"/>
          </a:p>
          <a:p>
            <a:r>
              <a:rPr lang="en-US" dirty="0"/>
              <a:t>We will start office hours in January</a:t>
            </a:r>
          </a:p>
          <a:p>
            <a:r>
              <a:rPr lang="en-US" dirty="0"/>
              <a:t>I will prep an email with he link to the proposal lab schedule request form and ask that you please distribute this opportunity through your networks. </a:t>
            </a:r>
          </a:p>
          <a:p>
            <a:endParaRPr lang="en-US" dirty="0"/>
          </a:p>
          <a:p>
            <a:r>
              <a:rPr lang="en-US" dirty="0"/>
              <a:t>https://forms.office.com/Pages/ResponsePage.aspx?id=urWTBhhLe02TQfMvQApUlG6wo2h7URpOrN5Bqhh2DGVUOUNDRFg4QjRBV0pCS1daOVUyVEU0VDJJVS4u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3E284-8E8E-4DB0-8F31-E0BEC130CD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126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85386-D4EC-4B72-885C-720B7556AC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45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018111359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018111359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018111359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018111359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3A86D8-1D95-4DFF-A26B-8F86AC3AC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369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a:t>
            </a:r>
            <a:r>
              <a:rPr lang="en-US" sz="1800" b="1" i="0" u="none" strike="noStrike" baseline="0" dirty="0">
                <a:solidFill>
                  <a:srgbClr val="000000"/>
                </a:solidFill>
                <a:latin typeface="Arial" panose="020B0604020202020204" pitchFamily="34" charset="0"/>
              </a:rPr>
              <a:t>INVESTIGATIONS - $150 million – </a:t>
            </a:r>
            <a:r>
              <a:rPr lang="en-US" sz="1800" b="0" i="0" u="none" strike="noStrike" baseline="0" dirty="0">
                <a:solidFill>
                  <a:srgbClr val="000000"/>
                </a:solidFill>
                <a:latin typeface="Arial" panose="020B0604020202020204" pitchFamily="34" charset="0"/>
              </a:rPr>
              <a:t>remains available until expended (no specifications on business line) </a:t>
            </a:r>
          </a:p>
          <a:p>
            <a:r>
              <a:rPr lang="en-US" sz="1800" b="0" i="0" u="none" strike="noStrike" baseline="0" dirty="0">
                <a:solidFill>
                  <a:srgbClr val="000000"/>
                </a:solidFill>
                <a:latin typeface="Arial" panose="020B0604020202020204" pitchFamily="34" charset="0"/>
              </a:rPr>
              <a:t>• </a:t>
            </a:r>
            <a:r>
              <a:rPr lang="en-US" sz="1800" b="1" i="1" u="none" strike="noStrike" baseline="0" dirty="0">
                <a:solidFill>
                  <a:srgbClr val="000000"/>
                </a:solidFill>
                <a:latin typeface="Arial" panose="020B0604020202020204" pitchFamily="34" charset="0"/>
              </a:rPr>
              <a:t>Of the Account </a:t>
            </a:r>
            <a:r>
              <a:rPr lang="en-US" sz="1800" b="1" i="0" u="none" strike="noStrike" baseline="0" dirty="0">
                <a:solidFill>
                  <a:srgbClr val="000000"/>
                </a:solidFill>
                <a:latin typeface="Arial" panose="020B0604020202020204" pitchFamily="34" charset="0"/>
              </a:rPr>
              <a:t>$30 million </a:t>
            </a:r>
            <a:r>
              <a:rPr lang="en-US" sz="1800" b="0" i="0" u="none" strike="noStrike" baseline="0" dirty="0">
                <a:solidFill>
                  <a:srgbClr val="000000"/>
                </a:solidFill>
                <a:latin typeface="Arial" panose="020B0604020202020204" pitchFamily="34" charset="0"/>
              </a:rPr>
              <a:t>shall be used to undertake work in cooperation with any State, group of States, or non-federal sponsor representing a State, in the preparation of comprehensive plans for the development, utilization, and conservation of the water and related resources of drainage basins, watershed, or ecosystems located within the boundaries of that State. (Sec 22 of WRDA 1974, as amended; 42 U.S.C. 1962d-16) </a:t>
            </a:r>
          </a:p>
          <a:p>
            <a:r>
              <a:rPr lang="en-US" sz="1800" b="0" i="0" u="none" strike="noStrike" baseline="0" dirty="0">
                <a:solidFill>
                  <a:srgbClr val="000000"/>
                </a:solidFill>
                <a:latin typeface="Arial" panose="020B0604020202020204" pitchFamily="34" charset="0"/>
              </a:rPr>
              <a:t>• </a:t>
            </a:r>
            <a:r>
              <a:rPr lang="en-US" sz="1800" b="1" i="1" u="none" strike="noStrike" baseline="0" dirty="0">
                <a:solidFill>
                  <a:srgbClr val="000000"/>
                </a:solidFill>
                <a:latin typeface="Arial" panose="020B0604020202020204" pitchFamily="34" charset="0"/>
              </a:rPr>
              <a:t>Of the Account </a:t>
            </a:r>
            <a:r>
              <a:rPr lang="en-US" sz="1800" b="1" i="0" u="none" strike="noStrike" baseline="0" dirty="0">
                <a:solidFill>
                  <a:srgbClr val="000000"/>
                </a:solidFill>
                <a:latin typeface="Arial" panose="020B0604020202020204" pitchFamily="34" charset="0"/>
              </a:rPr>
              <a:t>$45 million </a:t>
            </a:r>
            <a:r>
              <a:rPr lang="en-US" sz="1800" b="0" i="0" u="none" strike="noStrike" baseline="0" dirty="0">
                <a:solidFill>
                  <a:srgbClr val="000000"/>
                </a:solidFill>
                <a:latin typeface="Arial" panose="020B0604020202020204" pitchFamily="34" charset="0"/>
              </a:rPr>
              <a:t>shall be used for activities under the Corps Flood Plain Management Services Program (Sec 206 of the Flood Control Act of 1960, as amended) </a:t>
            </a:r>
          </a:p>
          <a:p>
            <a:r>
              <a:rPr lang="en-US" sz="1800" b="0" i="0" u="none" strike="noStrike" baseline="0" dirty="0">
                <a:solidFill>
                  <a:srgbClr val="000000"/>
                </a:solidFill>
                <a:latin typeface="Arial" panose="020B0604020202020204" pitchFamily="34" charset="0"/>
              </a:rPr>
              <a:t>• </a:t>
            </a:r>
            <a:r>
              <a:rPr lang="en-US" sz="1800" b="1" i="1" u="none" strike="noStrike" baseline="0" dirty="0">
                <a:solidFill>
                  <a:srgbClr val="000000"/>
                </a:solidFill>
                <a:latin typeface="Arial" panose="020B0604020202020204" pitchFamily="34" charset="0"/>
              </a:rPr>
              <a:t>Of the Account </a:t>
            </a:r>
            <a:r>
              <a:rPr lang="en-US" sz="1800" b="1" i="0" u="none" strike="noStrike" baseline="0" dirty="0">
                <a:solidFill>
                  <a:srgbClr val="000000"/>
                </a:solidFill>
                <a:latin typeface="Arial" panose="020B0604020202020204" pitchFamily="34" charset="0"/>
              </a:rPr>
              <a:t>$75 million </a:t>
            </a:r>
            <a:r>
              <a:rPr lang="en-US" sz="1800" b="0" i="0" u="none" strike="noStrike" baseline="0" dirty="0">
                <a:solidFill>
                  <a:srgbClr val="000000"/>
                </a:solidFill>
                <a:latin typeface="Arial" panose="020B0604020202020204" pitchFamily="34" charset="0"/>
              </a:rPr>
              <a:t>shall be used to complete OR initiate and complete studies that were authorized prior to the date of this Act </a:t>
            </a:r>
          </a:p>
          <a:p>
            <a:r>
              <a:rPr lang="en-US" sz="1800" b="0" i="0" u="none" strike="noStrike" baseline="0" dirty="0">
                <a:solidFill>
                  <a:srgbClr val="000000"/>
                </a:solidFill>
                <a:latin typeface="Arial" panose="020B0604020202020204" pitchFamily="34" charset="0"/>
              </a:rPr>
              <a:t>• </a:t>
            </a:r>
            <a:r>
              <a:rPr lang="en-US" sz="1800" b="1" i="1" u="none" strike="noStrike" baseline="0" dirty="0">
                <a:solidFill>
                  <a:srgbClr val="000000"/>
                </a:solidFill>
                <a:latin typeface="Arial" panose="020B0604020202020204" pitchFamily="34" charset="0"/>
              </a:rPr>
              <a:t>Of which </a:t>
            </a:r>
            <a:r>
              <a:rPr lang="en-US" sz="1800" b="1" i="0" u="none" strike="noStrike" baseline="0" dirty="0">
                <a:solidFill>
                  <a:srgbClr val="000000"/>
                </a:solidFill>
                <a:latin typeface="Arial" panose="020B0604020202020204" pitchFamily="34" charset="0"/>
              </a:rPr>
              <a:t>$30 million</a:t>
            </a:r>
            <a:r>
              <a:rPr lang="en-US" sz="1800" b="0" i="0" u="none" strike="noStrike" baseline="0" dirty="0">
                <a:solidFill>
                  <a:srgbClr val="000000"/>
                </a:solidFill>
                <a:latin typeface="Arial" panose="020B0604020202020204" pitchFamily="34" charset="0"/>
              </a:rPr>
              <a:t>, to become available on 01-OCT-2022, shall be used to implement the pilot program authorized under Sec 118 of WRDA 2020 – Evaluation of opportunities to address the flood risk management and hurricane and storm damage risk reduction needs of rural communities and economically disadvantaged communities. (Legislation outlines requirements for spend plans; removes limitation on number of studies authorized to be carried out under Sec 118(b) and 118(c); establishes briefing/reporting requirements)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Construction- CAP- could include projects like Spring Creek North Sec 1135, incl 35 acres of salt marsh restoration.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3A86D8-1D95-4DFF-A26B-8F86AC3AC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0796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3A86D8-1D95-4DFF-A26B-8F86AC3AC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91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3A86D8-1D95-4DFF-A26B-8F86AC3AC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355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Arial" panose="020B0604020202020204" pitchFamily="34" charset="0"/>
              </a:rPr>
              <a:t>Note: typical annual appropriation for shore protection is $50M, not typically supported in a budget, only via </a:t>
            </a:r>
            <a:r>
              <a:rPr lang="en-US" sz="1800" b="0" i="0" u="none" strike="noStrike" baseline="0" dirty="0" err="1">
                <a:solidFill>
                  <a:srgbClr val="000000"/>
                </a:solidFill>
                <a:latin typeface="Arial" panose="020B0604020202020204" pitchFamily="34" charset="0"/>
              </a:rPr>
              <a:t>approps</a:t>
            </a:r>
            <a:r>
              <a:rPr lang="en-US" sz="1800" b="0" i="0" u="none" strike="noStrike" baseline="0" dirty="0">
                <a:solidFill>
                  <a:srgbClr val="000000"/>
                </a:solidFill>
                <a:latin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3A86D8-1D95-4DFF-A26B-8F86AC3AC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22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A6A0AC-CE59-4D93-826A-F7260A7298ED}"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F3EAD-C447-45EA-977E-B9C278CEF302}" type="slidenum">
              <a:rPr lang="en-US" smtClean="0"/>
              <a:t>‹#›</a:t>
            </a:fld>
            <a:endParaRPr lang="en-US"/>
          </a:p>
        </p:txBody>
      </p:sp>
    </p:spTree>
    <p:extLst>
      <p:ext uri="{BB962C8B-B14F-4D97-AF65-F5344CB8AC3E}">
        <p14:creationId xmlns:p14="http://schemas.microsoft.com/office/powerpoint/2010/main" val="291304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A6A0AC-CE59-4D93-826A-F7260A7298ED}"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F3EAD-C447-45EA-977E-B9C278CEF302}" type="slidenum">
              <a:rPr lang="en-US" smtClean="0"/>
              <a:t>‹#›</a:t>
            </a:fld>
            <a:endParaRPr lang="en-US"/>
          </a:p>
        </p:txBody>
      </p:sp>
    </p:spTree>
    <p:extLst>
      <p:ext uri="{BB962C8B-B14F-4D97-AF65-F5344CB8AC3E}">
        <p14:creationId xmlns:p14="http://schemas.microsoft.com/office/powerpoint/2010/main" val="1004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A6A0AC-CE59-4D93-826A-F7260A7298ED}"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F3EAD-C447-45EA-977E-B9C278CEF302}" type="slidenum">
              <a:rPr lang="en-US" smtClean="0"/>
              <a:t>‹#›</a:t>
            </a:fld>
            <a:endParaRPr lang="en-US"/>
          </a:p>
        </p:txBody>
      </p:sp>
    </p:spTree>
    <p:extLst>
      <p:ext uri="{BB962C8B-B14F-4D97-AF65-F5344CB8AC3E}">
        <p14:creationId xmlns:p14="http://schemas.microsoft.com/office/powerpoint/2010/main" val="3721406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tro">
  <p:cSld name="Intro">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1849164" y="2332513"/>
            <a:ext cx="6903300" cy="1865200"/>
          </a:xfrm>
          <a:prstGeom prst="rect">
            <a:avLst/>
          </a:prstGeom>
          <a:noFill/>
          <a:ln>
            <a:noFill/>
          </a:ln>
        </p:spPr>
        <p:txBody>
          <a:bodyPr spcFirstLastPara="1" wrap="square" lIns="91425" tIns="45700" rIns="91425" bIns="45700" anchor="b" anchorCtr="0">
            <a:noAutofit/>
          </a:bodyPr>
          <a:lstStyle>
            <a:lvl1pPr lvl="0" algn="l" rtl="0">
              <a:lnSpc>
                <a:spcPct val="80000"/>
              </a:lnSpc>
              <a:spcBef>
                <a:spcPts val="0"/>
              </a:spcBef>
              <a:spcAft>
                <a:spcPts val="0"/>
              </a:spcAft>
              <a:buClr>
                <a:srgbClr val="B7F7F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14"/>
          <p:cNvSpPr txBox="1">
            <a:spLocks noGrp="1"/>
          </p:cNvSpPr>
          <p:nvPr>
            <p:ph type="subTitle" idx="1"/>
          </p:nvPr>
        </p:nvSpPr>
        <p:spPr>
          <a:xfrm>
            <a:off x="1790701" y="4766561"/>
            <a:ext cx="6810300" cy="746000"/>
          </a:xfrm>
          <a:prstGeom prst="rect">
            <a:avLst/>
          </a:prstGeom>
          <a:noFill/>
          <a:ln>
            <a:noFill/>
          </a:ln>
        </p:spPr>
        <p:txBody>
          <a:bodyPr spcFirstLastPara="1" wrap="square" lIns="0" tIns="0" rIns="0" bIns="0" anchor="t" anchorCtr="0">
            <a:noAutofit/>
          </a:bodyPr>
          <a:lstStyle>
            <a:lvl1pPr lvl="0" algn="l" rtl="0">
              <a:lnSpc>
                <a:spcPct val="90000"/>
              </a:lnSpc>
              <a:spcBef>
                <a:spcPts val="1000"/>
              </a:spcBef>
              <a:spcAft>
                <a:spcPts val="0"/>
              </a:spcAft>
              <a:buClr>
                <a:schemeClr val="dk2"/>
              </a:buClr>
              <a:buSzPts val="3600"/>
              <a:buNone/>
              <a:defRPr sz="36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946981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ro BLUE">
  <p:cSld name="Intro BLUE">
    <p:bg>
      <p:bgPr>
        <a:solidFill>
          <a:schemeClr val="accent5"/>
        </a:solid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1849164" y="2332513"/>
            <a:ext cx="6903300" cy="1865200"/>
          </a:xfrm>
          <a:prstGeom prst="rect">
            <a:avLst/>
          </a:prstGeom>
          <a:noFill/>
          <a:ln>
            <a:noFill/>
          </a:ln>
        </p:spPr>
        <p:txBody>
          <a:bodyPr spcFirstLastPara="1" wrap="square" lIns="91425" tIns="45700" rIns="91425" bIns="45700" anchor="b" anchorCtr="0">
            <a:noAutofit/>
          </a:bodyPr>
          <a:lstStyle>
            <a:lvl1pPr lvl="0" algn="l" rtl="0">
              <a:lnSpc>
                <a:spcPct val="80000"/>
              </a:lnSpc>
              <a:spcBef>
                <a:spcPts val="0"/>
              </a:spcBef>
              <a:spcAft>
                <a:spcPts val="0"/>
              </a:spcAft>
              <a:buClr>
                <a:srgbClr val="B7F7F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15"/>
          <p:cNvSpPr txBox="1">
            <a:spLocks noGrp="1"/>
          </p:cNvSpPr>
          <p:nvPr>
            <p:ph type="subTitle" idx="1"/>
          </p:nvPr>
        </p:nvSpPr>
        <p:spPr>
          <a:xfrm>
            <a:off x="1790701" y="4766561"/>
            <a:ext cx="6810300" cy="746000"/>
          </a:xfrm>
          <a:prstGeom prst="rect">
            <a:avLst/>
          </a:prstGeom>
          <a:noFill/>
          <a:ln>
            <a:noFill/>
          </a:ln>
        </p:spPr>
        <p:txBody>
          <a:bodyPr spcFirstLastPara="1" wrap="square" lIns="0" tIns="0" rIns="0" bIns="0" anchor="t" anchorCtr="0">
            <a:noAutofit/>
          </a:bodyPr>
          <a:lstStyle>
            <a:lvl1pPr lvl="0" algn="l" rtl="0">
              <a:lnSpc>
                <a:spcPct val="90000"/>
              </a:lnSpc>
              <a:spcBef>
                <a:spcPts val="1000"/>
              </a:spcBef>
              <a:spcAft>
                <a:spcPts val="0"/>
              </a:spcAft>
              <a:buClr>
                <a:schemeClr val="dk2"/>
              </a:buClr>
              <a:buSzPts val="3600"/>
              <a:buNone/>
              <a:defRPr sz="36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477049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tro GREEN">
  <p:cSld name="Intro GREEN">
    <p:bg>
      <p:bgPr>
        <a:solidFill>
          <a:schemeClr val="accent2"/>
        </a:solidFill>
        <a:effectLst/>
      </p:bgPr>
    </p:bg>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1849164" y="2332513"/>
            <a:ext cx="6903300" cy="1865200"/>
          </a:xfrm>
          <a:prstGeom prst="rect">
            <a:avLst/>
          </a:prstGeom>
          <a:noFill/>
          <a:ln>
            <a:noFill/>
          </a:ln>
        </p:spPr>
        <p:txBody>
          <a:bodyPr spcFirstLastPara="1" wrap="square" lIns="91425" tIns="45700" rIns="91425" bIns="45700" anchor="b" anchorCtr="0">
            <a:noAutofit/>
          </a:bodyPr>
          <a:lstStyle>
            <a:lvl1pPr lvl="0" algn="l" rtl="0">
              <a:lnSpc>
                <a:spcPct val="80000"/>
              </a:lnSpc>
              <a:spcBef>
                <a:spcPts val="0"/>
              </a:spcBef>
              <a:spcAft>
                <a:spcPts val="0"/>
              </a:spcAft>
              <a:buClr>
                <a:srgbClr val="B7F7FF"/>
              </a:buClr>
              <a:buSzPts val="7200"/>
              <a:buFont typeface="Cambria"/>
              <a:buNone/>
              <a:defRPr>
                <a:solidFill>
                  <a:srgbClr val="B7F7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6"/>
          <p:cNvSpPr txBox="1">
            <a:spLocks noGrp="1"/>
          </p:cNvSpPr>
          <p:nvPr>
            <p:ph type="subTitle" idx="1"/>
          </p:nvPr>
        </p:nvSpPr>
        <p:spPr>
          <a:xfrm>
            <a:off x="1790701" y="4766561"/>
            <a:ext cx="6810300" cy="746000"/>
          </a:xfrm>
          <a:prstGeom prst="rect">
            <a:avLst/>
          </a:prstGeom>
          <a:noFill/>
          <a:ln>
            <a:noFill/>
          </a:ln>
        </p:spPr>
        <p:txBody>
          <a:bodyPr spcFirstLastPara="1" wrap="square" lIns="0" tIns="0" rIns="0" bIns="0" anchor="t" anchorCtr="0">
            <a:noAutofit/>
          </a:bodyPr>
          <a:lstStyle>
            <a:lvl1pPr lvl="0" algn="l" rtl="0">
              <a:lnSpc>
                <a:spcPct val="90000"/>
              </a:lnSpc>
              <a:spcBef>
                <a:spcPts val="1000"/>
              </a:spcBef>
              <a:spcAft>
                <a:spcPts val="0"/>
              </a:spcAft>
              <a:buClr>
                <a:schemeClr val="dk2"/>
              </a:buClr>
              <a:buSzPts val="3600"/>
              <a:buNone/>
              <a:defRPr sz="36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550705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32121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61592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06491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46180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0680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A6A0AC-CE59-4D93-826A-F7260A7298ED}"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F3EAD-C447-45EA-977E-B9C278CEF302}" type="slidenum">
              <a:rPr lang="en-US" smtClean="0"/>
              <a:t>‹#›</a:t>
            </a:fld>
            <a:endParaRPr lang="en-US"/>
          </a:p>
        </p:txBody>
      </p:sp>
    </p:spTree>
    <p:extLst>
      <p:ext uri="{BB962C8B-B14F-4D97-AF65-F5344CB8AC3E}">
        <p14:creationId xmlns:p14="http://schemas.microsoft.com/office/powerpoint/2010/main" val="1038168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1753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3080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12611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55278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21593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91489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3F8B-BC37-472E-8086-987D8A6FD64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308F6C2-222A-47C6-BD63-3648E54304A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8278EF6-2EE9-45D4-8FAB-6F2BCD9C4F4F}"/>
              </a:ext>
            </a:extLst>
          </p:cNvPr>
          <p:cNvSpPr>
            <a:spLocks noGrp="1"/>
          </p:cNvSpPr>
          <p:nvPr>
            <p:ph type="dt" sz="half" idx="10"/>
          </p:nvPr>
        </p:nvSpPr>
        <p:spPr/>
        <p:txBody>
          <a:bodyPr/>
          <a:lstStyle/>
          <a:p>
            <a:fld id="{939511B2-08AC-47DA-90D2-A5E174B47701}" type="datetimeFigureOut">
              <a:rPr lang="en-US" smtClean="0"/>
              <a:t>12/16/2021</a:t>
            </a:fld>
            <a:endParaRPr lang="en-US"/>
          </a:p>
        </p:txBody>
      </p:sp>
      <p:sp>
        <p:nvSpPr>
          <p:cNvPr id="5" name="Footer Placeholder 4">
            <a:extLst>
              <a:ext uri="{FF2B5EF4-FFF2-40B4-BE49-F238E27FC236}">
                <a16:creationId xmlns:a16="http://schemas.microsoft.com/office/drawing/2014/main" id="{C2B1A3F2-D2EC-4826-BEC8-A9B269693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63BE8-5C3C-4147-B3CB-4EB497A94CC1}"/>
              </a:ext>
            </a:extLst>
          </p:cNvPr>
          <p:cNvSpPr>
            <a:spLocks noGrp="1"/>
          </p:cNvSpPr>
          <p:nvPr>
            <p:ph type="sldNum" sz="quarter" idx="12"/>
          </p:nvPr>
        </p:nvSpPr>
        <p:spPr/>
        <p:txBody>
          <a:bodyPr/>
          <a:lstStyle/>
          <a:p>
            <a:fld id="{28D04904-2F30-4726-ABD9-619952C06C9D}" type="slidenum">
              <a:rPr lang="en-US" smtClean="0"/>
              <a:t>‹#›</a:t>
            </a:fld>
            <a:endParaRPr lang="en-US"/>
          </a:p>
        </p:txBody>
      </p:sp>
    </p:spTree>
    <p:extLst>
      <p:ext uri="{BB962C8B-B14F-4D97-AF65-F5344CB8AC3E}">
        <p14:creationId xmlns:p14="http://schemas.microsoft.com/office/powerpoint/2010/main" val="3045579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6E29D-6ACC-4F2A-8DAA-3DCEEE8C1B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0F772E-78A8-4708-9682-50DFEE370F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1FF3A-14D0-4A7E-A1F3-811160EA2FEF}"/>
              </a:ext>
            </a:extLst>
          </p:cNvPr>
          <p:cNvSpPr>
            <a:spLocks noGrp="1"/>
          </p:cNvSpPr>
          <p:nvPr>
            <p:ph type="dt" sz="half" idx="10"/>
          </p:nvPr>
        </p:nvSpPr>
        <p:spPr/>
        <p:txBody>
          <a:bodyPr/>
          <a:lstStyle/>
          <a:p>
            <a:fld id="{939511B2-08AC-47DA-90D2-A5E174B47701}" type="datetimeFigureOut">
              <a:rPr lang="en-US" smtClean="0"/>
              <a:t>12/16/2021</a:t>
            </a:fld>
            <a:endParaRPr lang="en-US"/>
          </a:p>
        </p:txBody>
      </p:sp>
      <p:sp>
        <p:nvSpPr>
          <p:cNvPr id="5" name="Footer Placeholder 4">
            <a:extLst>
              <a:ext uri="{FF2B5EF4-FFF2-40B4-BE49-F238E27FC236}">
                <a16:creationId xmlns:a16="http://schemas.microsoft.com/office/drawing/2014/main" id="{A19A3FFE-1D2C-4C09-9E5C-E2946C1CF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0C374-F0A4-416A-BC3B-1300F682FEED}"/>
              </a:ext>
            </a:extLst>
          </p:cNvPr>
          <p:cNvSpPr>
            <a:spLocks noGrp="1"/>
          </p:cNvSpPr>
          <p:nvPr>
            <p:ph type="sldNum" sz="quarter" idx="12"/>
          </p:nvPr>
        </p:nvSpPr>
        <p:spPr/>
        <p:txBody>
          <a:bodyPr/>
          <a:lstStyle/>
          <a:p>
            <a:fld id="{28D04904-2F30-4726-ABD9-619952C06C9D}" type="slidenum">
              <a:rPr lang="en-US" smtClean="0"/>
              <a:t>‹#›</a:t>
            </a:fld>
            <a:endParaRPr lang="en-US"/>
          </a:p>
        </p:txBody>
      </p:sp>
    </p:spTree>
    <p:extLst>
      <p:ext uri="{BB962C8B-B14F-4D97-AF65-F5344CB8AC3E}">
        <p14:creationId xmlns:p14="http://schemas.microsoft.com/office/powerpoint/2010/main" val="1433678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2411B-6CC8-41BC-9B67-B74F840132E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2BAA05F-594F-42AB-A97F-D704DF19AF2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2D893-36EA-43F2-8827-4DC3EC2BC0D1}"/>
              </a:ext>
            </a:extLst>
          </p:cNvPr>
          <p:cNvSpPr>
            <a:spLocks noGrp="1"/>
          </p:cNvSpPr>
          <p:nvPr>
            <p:ph type="dt" sz="half" idx="10"/>
          </p:nvPr>
        </p:nvSpPr>
        <p:spPr/>
        <p:txBody>
          <a:bodyPr/>
          <a:lstStyle/>
          <a:p>
            <a:fld id="{939511B2-08AC-47DA-90D2-A5E174B47701}" type="datetimeFigureOut">
              <a:rPr lang="en-US" smtClean="0"/>
              <a:t>12/16/2021</a:t>
            </a:fld>
            <a:endParaRPr lang="en-US"/>
          </a:p>
        </p:txBody>
      </p:sp>
      <p:sp>
        <p:nvSpPr>
          <p:cNvPr id="5" name="Footer Placeholder 4">
            <a:extLst>
              <a:ext uri="{FF2B5EF4-FFF2-40B4-BE49-F238E27FC236}">
                <a16:creationId xmlns:a16="http://schemas.microsoft.com/office/drawing/2014/main" id="{DB7E90ED-351B-4222-8E16-05B7E9FA6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BE0C7-4927-459F-9503-D57AB75CDB7C}"/>
              </a:ext>
            </a:extLst>
          </p:cNvPr>
          <p:cNvSpPr>
            <a:spLocks noGrp="1"/>
          </p:cNvSpPr>
          <p:nvPr>
            <p:ph type="sldNum" sz="quarter" idx="12"/>
          </p:nvPr>
        </p:nvSpPr>
        <p:spPr/>
        <p:txBody>
          <a:bodyPr/>
          <a:lstStyle/>
          <a:p>
            <a:fld id="{28D04904-2F30-4726-ABD9-619952C06C9D}" type="slidenum">
              <a:rPr lang="en-US" smtClean="0"/>
              <a:t>‹#›</a:t>
            </a:fld>
            <a:endParaRPr lang="en-US"/>
          </a:p>
        </p:txBody>
      </p:sp>
    </p:spTree>
    <p:extLst>
      <p:ext uri="{BB962C8B-B14F-4D97-AF65-F5344CB8AC3E}">
        <p14:creationId xmlns:p14="http://schemas.microsoft.com/office/powerpoint/2010/main" val="4246053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58E0-F891-4D9E-A881-140560A132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8DEAE5-666E-4177-B0C2-0C11128EED3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DADAAE-3A90-4221-9F48-4A09B995533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7CA6ED-6C4A-4AA1-8157-6DCDB320F349}"/>
              </a:ext>
            </a:extLst>
          </p:cNvPr>
          <p:cNvSpPr>
            <a:spLocks noGrp="1"/>
          </p:cNvSpPr>
          <p:nvPr>
            <p:ph type="dt" sz="half" idx="10"/>
          </p:nvPr>
        </p:nvSpPr>
        <p:spPr/>
        <p:txBody>
          <a:bodyPr/>
          <a:lstStyle/>
          <a:p>
            <a:fld id="{939511B2-08AC-47DA-90D2-A5E174B47701}" type="datetimeFigureOut">
              <a:rPr lang="en-US" smtClean="0"/>
              <a:t>12/16/2021</a:t>
            </a:fld>
            <a:endParaRPr lang="en-US"/>
          </a:p>
        </p:txBody>
      </p:sp>
      <p:sp>
        <p:nvSpPr>
          <p:cNvPr id="6" name="Footer Placeholder 5">
            <a:extLst>
              <a:ext uri="{FF2B5EF4-FFF2-40B4-BE49-F238E27FC236}">
                <a16:creationId xmlns:a16="http://schemas.microsoft.com/office/drawing/2014/main" id="{1711E7BF-4894-44A2-85E3-8091ED8C25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C50115-4C24-4D2F-BD87-EBDE5A278E85}"/>
              </a:ext>
            </a:extLst>
          </p:cNvPr>
          <p:cNvSpPr>
            <a:spLocks noGrp="1"/>
          </p:cNvSpPr>
          <p:nvPr>
            <p:ph type="sldNum" sz="quarter" idx="12"/>
          </p:nvPr>
        </p:nvSpPr>
        <p:spPr/>
        <p:txBody>
          <a:bodyPr/>
          <a:lstStyle/>
          <a:p>
            <a:fld id="{28D04904-2F30-4726-ABD9-619952C06C9D}" type="slidenum">
              <a:rPr lang="en-US" smtClean="0"/>
              <a:t>‹#›</a:t>
            </a:fld>
            <a:endParaRPr lang="en-US"/>
          </a:p>
        </p:txBody>
      </p:sp>
    </p:spTree>
    <p:extLst>
      <p:ext uri="{BB962C8B-B14F-4D97-AF65-F5344CB8AC3E}">
        <p14:creationId xmlns:p14="http://schemas.microsoft.com/office/powerpoint/2010/main" val="303832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A6A0AC-CE59-4D93-826A-F7260A7298ED}"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F3EAD-C447-45EA-977E-B9C278CEF302}" type="slidenum">
              <a:rPr lang="en-US" smtClean="0"/>
              <a:t>‹#›</a:t>
            </a:fld>
            <a:endParaRPr lang="en-US"/>
          </a:p>
        </p:txBody>
      </p:sp>
    </p:spTree>
    <p:extLst>
      <p:ext uri="{BB962C8B-B14F-4D97-AF65-F5344CB8AC3E}">
        <p14:creationId xmlns:p14="http://schemas.microsoft.com/office/powerpoint/2010/main" val="1841255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B9A4-E9EF-4829-9851-52BCBCF968A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EB8A23-CA7F-454C-A018-07345A8C0D5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D74CD91-6A98-401D-9E7E-86CDA27C835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974E42-9FAC-46D5-9901-7CBCE0A5F9E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FABEB74-0824-4849-804A-6306FC61D16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EDEDAF-2901-4F59-9F41-4FAFBA3F30EC}"/>
              </a:ext>
            </a:extLst>
          </p:cNvPr>
          <p:cNvSpPr>
            <a:spLocks noGrp="1"/>
          </p:cNvSpPr>
          <p:nvPr>
            <p:ph type="dt" sz="half" idx="10"/>
          </p:nvPr>
        </p:nvSpPr>
        <p:spPr/>
        <p:txBody>
          <a:bodyPr/>
          <a:lstStyle/>
          <a:p>
            <a:fld id="{939511B2-08AC-47DA-90D2-A5E174B47701}" type="datetimeFigureOut">
              <a:rPr lang="en-US" smtClean="0"/>
              <a:t>12/16/2021</a:t>
            </a:fld>
            <a:endParaRPr lang="en-US"/>
          </a:p>
        </p:txBody>
      </p:sp>
      <p:sp>
        <p:nvSpPr>
          <p:cNvPr id="8" name="Footer Placeholder 7">
            <a:extLst>
              <a:ext uri="{FF2B5EF4-FFF2-40B4-BE49-F238E27FC236}">
                <a16:creationId xmlns:a16="http://schemas.microsoft.com/office/drawing/2014/main" id="{89E1BBF0-E90E-4AF5-BE33-E69BC8BA93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477185-36D5-46D3-923F-3811ECBADFF8}"/>
              </a:ext>
            </a:extLst>
          </p:cNvPr>
          <p:cNvSpPr>
            <a:spLocks noGrp="1"/>
          </p:cNvSpPr>
          <p:nvPr>
            <p:ph type="sldNum" sz="quarter" idx="12"/>
          </p:nvPr>
        </p:nvSpPr>
        <p:spPr/>
        <p:txBody>
          <a:bodyPr/>
          <a:lstStyle/>
          <a:p>
            <a:fld id="{28D04904-2F30-4726-ABD9-619952C06C9D}" type="slidenum">
              <a:rPr lang="en-US" smtClean="0"/>
              <a:t>‹#›</a:t>
            </a:fld>
            <a:endParaRPr lang="en-US"/>
          </a:p>
        </p:txBody>
      </p:sp>
    </p:spTree>
    <p:extLst>
      <p:ext uri="{BB962C8B-B14F-4D97-AF65-F5344CB8AC3E}">
        <p14:creationId xmlns:p14="http://schemas.microsoft.com/office/powerpoint/2010/main" val="4122608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F9F7-7F1A-43DE-9295-D66E04DB6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602008-1D9A-4CA5-AE06-4C06C8B1C9CE}"/>
              </a:ext>
            </a:extLst>
          </p:cNvPr>
          <p:cNvSpPr>
            <a:spLocks noGrp="1"/>
          </p:cNvSpPr>
          <p:nvPr>
            <p:ph type="dt" sz="half" idx="10"/>
          </p:nvPr>
        </p:nvSpPr>
        <p:spPr/>
        <p:txBody>
          <a:bodyPr/>
          <a:lstStyle/>
          <a:p>
            <a:fld id="{939511B2-08AC-47DA-90D2-A5E174B47701}" type="datetimeFigureOut">
              <a:rPr lang="en-US" smtClean="0"/>
              <a:t>12/16/2021</a:t>
            </a:fld>
            <a:endParaRPr lang="en-US"/>
          </a:p>
        </p:txBody>
      </p:sp>
      <p:sp>
        <p:nvSpPr>
          <p:cNvPr id="4" name="Footer Placeholder 3">
            <a:extLst>
              <a:ext uri="{FF2B5EF4-FFF2-40B4-BE49-F238E27FC236}">
                <a16:creationId xmlns:a16="http://schemas.microsoft.com/office/drawing/2014/main" id="{F5EBE0BE-47E7-4C22-9F3D-82A17D02D5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34F455-C060-46E3-8F50-791DBDD316BD}"/>
              </a:ext>
            </a:extLst>
          </p:cNvPr>
          <p:cNvSpPr>
            <a:spLocks noGrp="1"/>
          </p:cNvSpPr>
          <p:nvPr>
            <p:ph type="sldNum" sz="quarter" idx="12"/>
          </p:nvPr>
        </p:nvSpPr>
        <p:spPr/>
        <p:txBody>
          <a:bodyPr/>
          <a:lstStyle/>
          <a:p>
            <a:fld id="{28D04904-2F30-4726-ABD9-619952C06C9D}" type="slidenum">
              <a:rPr lang="en-US" smtClean="0"/>
              <a:t>‹#›</a:t>
            </a:fld>
            <a:endParaRPr lang="en-US"/>
          </a:p>
        </p:txBody>
      </p:sp>
    </p:spTree>
    <p:extLst>
      <p:ext uri="{BB962C8B-B14F-4D97-AF65-F5344CB8AC3E}">
        <p14:creationId xmlns:p14="http://schemas.microsoft.com/office/powerpoint/2010/main" val="15738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2D4C76-593D-45A0-8EF7-96BF6503785A}"/>
              </a:ext>
            </a:extLst>
          </p:cNvPr>
          <p:cNvSpPr>
            <a:spLocks noGrp="1"/>
          </p:cNvSpPr>
          <p:nvPr>
            <p:ph type="dt" sz="half" idx="10"/>
          </p:nvPr>
        </p:nvSpPr>
        <p:spPr/>
        <p:txBody>
          <a:bodyPr/>
          <a:lstStyle/>
          <a:p>
            <a:fld id="{939511B2-08AC-47DA-90D2-A5E174B47701}" type="datetimeFigureOut">
              <a:rPr lang="en-US" smtClean="0"/>
              <a:t>12/16/2021</a:t>
            </a:fld>
            <a:endParaRPr lang="en-US"/>
          </a:p>
        </p:txBody>
      </p:sp>
      <p:sp>
        <p:nvSpPr>
          <p:cNvPr id="3" name="Footer Placeholder 2">
            <a:extLst>
              <a:ext uri="{FF2B5EF4-FFF2-40B4-BE49-F238E27FC236}">
                <a16:creationId xmlns:a16="http://schemas.microsoft.com/office/drawing/2014/main" id="{E7DD1455-E4E4-4F5C-9593-00C0D80E3F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BEBAB4-3E84-4644-BDAB-561D5C372883}"/>
              </a:ext>
            </a:extLst>
          </p:cNvPr>
          <p:cNvSpPr>
            <a:spLocks noGrp="1"/>
          </p:cNvSpPr>
          <p:nvPr>
            <p:ph type="sldNum" sz="quarter" idx="12"/>
          </p:nvPr>
        </p:nvSpPr>
        <p:spPr/>
        <p:txBody>
          <a:bodyPr/>
          <a:lstStyle/>
          <a:p>
            <a:fld id="{28D04904-2F30-4726-ABD9-619952C06C9D}" type="slidenum">
              <a:rPr lang="en-US" smtClean="0"/>
              <a:t>‹#›</a:t>
            </a:fld>
            <a:endParaRPr lang="en-US"/>
          </a:p>
        </p:txBody>
      </p:sp>
    </p:spTree>
    <p:extLst>
      <p:ext uri="{BB962C8B-B14F-4D97-AF65-F5344CB8AC3E}">
        <p14:creationId xmlns:p14="http://schemas.microsoft.com/office/powerpoint/2010/main" val="304142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76CE-DE38-4241-AB71-79ABB2E1A9E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F0B5528-62BE-43EF-83C8-344B8E89501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CAF5F1-405F-49CE-9B5A-840259E87EC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511FBEA-F1BA-41FE-AE31-5F74CBF80FFA}"/>
              </a:ext>
            </a:extLst>
          </p:cNvPr>
          <p:cNvSpPr>
            <a:spLocks noGrp="1"/>
          </p:cNvSpPr>
          <p:nvPr>
            <p:ph type="dt" sz="half" idx="10"/>
          </p:nvPr>
        </p:nvSpPr>
        <p:spPr/>
        <p:txBody>
          <a:bodyPr/>
          <a:lstStyle/>
          <a:p>
            <a:fld id="{939511B2-08AC-47DA-90D2-A5E174B47701}" type="datetimeFigureOut">
              <a:rPr lang="en-US" smtClean="0"/>
              <a:t>12/16/2021</a:t>
            </a:fld>
            <a:endParaRPr lang="en-US"/>
          </a:p>
        </p:txBody>
      </p:sp>
      <p:sp>
        <p:nvSpPr>
          <p:cNvPr id="6" name="Footer Placeholder 5">
            <a:extLst>
              <a:ext uri="{FF2B5EF4-FFF2-40B4-BE49-F238E27FC236}">
                <a16:creationId xmlns:a16="http://schemas.microsoft.com/office/drawing/2014/main" id="{8E21631D-B35F-4209-9CF5-E52858E4CB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423AEE-03DD-4F02-A3E2-509BDC0148BA}"/>
              </a:ext>
            </a:extLst>
          </p:cNvPr>
          <p:cNvSpPr>
            <a:spLocks noGrp="1"/>
          </p:cNvSpPr>
          <p:nvPr>
            <p:ph type="sldNum" sz="quarter" idx="12"/>
          </p:nvPr>
        </p:nvSpPr>
        <p:spPr/>
        <p:txBody>
          <a:bodyPr/>
          <a:lstStyle/>
          <a:p>
            <a:fld id="{28D04904-2F30-4726-ABD9-619952C06C9D}" type="slidenum">
              <a:rPr lang="en-US" smtClean="0"/>
              <a:t>‹#›</a:t>
            </a:fld>
            <a:endParaRPr lang="en-US"/>
          </a:p>
        </p:txBody>
      </p:sp>
    </p:spTree>
    <p:extLst>
      <p:ext uri="{BB962C8B-B14F-4D97-AF65-F5344CB8AC3E}">
        <p14:creationId xmlns:p14="http://schemas.microsoft.com/office/powerpoint/2010/main" val="3730312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3D75-1AAC-4336-9EB6-F583FAC8E9A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86A7513-7B01-438F-8BC0-12A86F7B1D3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D5E5219-1D79-4455-8C1F-E320CAB328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60614CC-90D0-40DE-B0DD-CEF22A865C3E}"/>
              </a:ext>
            </a:extLst>
          </p:cNvPr>
          <p:cNvSpPr>
            <a:spLocks noGrp="1"/>
          </p:cNvSpPr>
          <p:nvPr>
            <p:ph type="dt" sz="half" idx="10"/>
          </p:nvPr>
        </p:nvSpPr>
        <p:spPr/>
        <p:txBody>
          <a:bodyPr/>
          <a:lstStyle/>
          <a:p>
            <a:fld id="{939511B2-08AC-47DA-90D2-A5E174B47701}" type="datetimeFigureOut">
              <a:rPr lang="en-US" smtClean="0"/>
              <a:t>12/16/2021</a:t>
            </a:fld>
            <a:endParaRPr lang="en-US"/>
          </a:p>
        </p:txBody>
      </p:sp>
      <p:sp>
        <p:nvSpPr>
          <p:cNvPr id="6" name="Footer Placeholder 5">
            <a:extLst>
              <a:ext uri="{FF2B5EF4-FFF2-40B4-BE49-F238E27FC236}">
                <a16:creationId xmlns:a16="http://schemas.microsoft.com/office/drawing/2014/main" id="{6193590D-9007-45A0-BBF6-E649EEE845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F91F92-D30C-4B81-A899-4C9926C2C07A}"/>
              </a:ext>
            </a:extLst>
          </p:cNvPr>
          <p:cNvSpPr>
            <a:spLocks noGrp="1"/>
          </p:cNvSpPr>
          <p:nvPr>
            <p:ph type="sldNum" sz="quarter" idx="12"/>
          </p:nvPr>
        </p:nvSpPr>
        <p:spPr/>
        <p:txBody>
          <a:bodyPr/>
          <a:lstStyle/>
          <a:p>
            <a:fld id="{28D04904-2F30-4726-ABD9-619952C06C9D}" type="slidenum">
              <a:rPr lang="en-US" smtClean="0"/>
              <a:t>‹#›</a:t>
            </a:fld>
            <a:endParaRPr lang="en-US"/>
          </a:p>
        </p:txBody>
      </p:sp>
    </p:spTree>
    <p:extLst>
      <p:ext uri="{BB962C8B-B14F-4D97-AF65-F5344CB8AC3E}">
        <p14:creationId xmlns:p14="http://schemas.microsoft.com/office/powerpoint/2010/main" val="79045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BFF98-2DE1-4E81-9C17-7096B22A9B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6E0315-E8BB-4D42-97FA-5064AF81FD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D37F6-24AC-48A8-B523-03C2FB4C9F18}"/>
              </a:ext>
            </a:extLst>
          </p:cNvPr>
          <p:cNvSpPr>
            <a:spLocks noGrp="1"/>
          </p:cNvSpPr>
          <p:nvPr>
            <p:ph type="dt" sz="half" idx="10"/>
          </p:nvPr>
        </p:nvSpPr>
        <p:spPr/>
        <p:txBody>
          <a:bodyPr/>
          <a:lstStyle/>
          <a:p>
            <a:fld id="{939511B2-08AC-47DA-90D2-A5E174B47701}" type="datetimeFigureOut">
              <a:rPr lang="en-US" smtClean="0"/>
              <a:t>12/16/2021</a:t>
            </a:fld>
            <a:endParaRPr lang="en-US"/>
          </a:p>
        </p:txBody>
      </p:sp>
      <p:sp>
        <p:nvSpPr>
          <p:cNvPr id="5" name="Footer Placeholder 4">
            <a:extLst>
              <a:ext uri="{FF2B5EF4-FFF2-40B4-BE49-F238E27FC236}">
                <a16:creationId xmlns:a16="http://schemas.microsoft.com/office/drawing/2014/main" id="{80E0A2D3-4835-4B27-A098-B75E5BDED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03C11-468D-4F2F-AF88-C5ACFD5B5991}"/>
              </a:ext>
            </a:extLst>
          </p:cNvPr>
          <p:cNvSpPr>
            <a:spLocks noGrp="1"/>
          </p:cNvSpPr>
          <p:nvPr>
            <p:ph type="sldNum" sz="quarter" idx="12"/>
          </p:nvPr>
        </p:nvSpPr>
        <p:spPr/>
        <p:txBody>
          <a:bodyPr/>
          <a:lstStyle/>
          <a:p>
            <a:fld id="{28D04904-2F30-4726-ABD9-619952C06C9D}" type="slidenum">
              <a:rPr lang="en-US" smtClean="0"/>
              <a:t>‹#›</a:t>
            </a:fld>
            <a:endParaRPr lang="en-US"/>
          </a:p>
        </p:txBody>
      </p:sp>
    </p:spTree>
    <p:extLst>
      <p:ext uri="{BB962C8B-B14F-4D97-AF65-F5344CB8AC3E}">
        <p14:creationId xmlns:p14="http://schemas.microsoft.com/office/powerpoint/2010/main" val="1681581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9F4893-0C6C-4CE2-9FCA-9A8B28D0744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E8FF2F-11B4-47F5-9D12-E9EA15DC667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DD970-2BA7-4614-A107-6E4B3CDFF64F}"/>
              </a:ext>
            </a:extLst>
          </p:cNvPr>
          <p:cNvSpPr>
            <a:spLocks noGrp="1"/>
          </p:cNvSpPr>
          <p:nvPr>
            <p:ph type="dt" sz="half" idx="10"/>
          </p:nvPr>
        </p:nvSpPr>
        <p:spPr/>
        <p:txBody>
          <a:bodyPr/>
          <a:lstStyle/>
          <a:p>
            <a:fld id="{939511B2-08AC-47DA-90D2-A5E174B47701}" type="datetimeFigureOut">
              <a:rPr lang="en-US" smtClean="0"/>
              <a:t>12/16/2021</a:t>
            </a:fld>
            <a:endParaRPr lang="en-US"/>
          </a:p>
        </p:txBody>
      </p:sp>
      <p:sp>
        <p:nvSpPr>
          <p:cNvPr id="5" name="Footer Placeholder 4">
            <a:extLst>
              <a:ext uri="{FF2B5EF4-FFF2-40B4-BE49-F238E27FC236}">
                <a16:creationId xmlns:a16="http://schemas.microsoft.com/office/drawing/2014/main" id="{1A60329D-4547-45CC-A31B-CE041AA28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25C5B-D0F1-4727-BE5B-17C6D7CF3EC8}"/>
              </a:ext>
            </a:extLst>
          </p:cNvPr>
          <p:cNvSpPr>
            <a:spLocks noGrp="1"/>
          </p:cNvSpPr>
          <p:nvPr>
            <p:ph type="sldNum" sz="quarter" idx="12"/>
          </p:nvPr>
        </p:nvSpPr>
        <p:spPr/>
        <p:txBody>
          <a:bodyPr/>
          <a:lstStyle/>
          <a:p>
            <a:fld id="{28D04904-2F30-4726-ABD9-619952C06C9D}" type="slidenum">
              <a:rPr lang="en-US" smtClean="0"/>
              <a:t>‹#›</a:t>
            </a:fld>
            <a:endParaRPr lang="en-US"/>
          </a:p>
        </p:txBody>
      </p:sp>
    </p:spTree>
    <p:extLst>
      <p:ext uri="{BB962C8B-B14F-4D97-AF65-F5344CB8AC3E}">
        <p14:creationId xmlns:p14="http://schemas.microsoft.com/office/powerpoint/2010/main" val="8128064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00025" y="1028700"/>
            <a:ext cx="874395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5842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00025" y="1028700"/>
            <a:ext cx="874395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6042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00025" y="1028700"/>
            <a:ext cx="874395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531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A6A0AC-CE59-4D93-826A-F7260A7298ED}"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F3EAD-C447-45EA-977E-B9C278CEF302}" type="slidenum">
              <a:rPr lang="en-US" smtClean="0"/>
              <a:t>‹#›</a:t>
            </a:fld>
            <a:endParaRPr lang="en-US"/>
          </a:p>
        </p:txBody>
      </p:sp>
    </p:spTree>
    <p:extLst>
      <p:ext uri="{BB962C8B-B14F-4D97-AF65-F5344CB8AC3E}">
        <p14:creationId xmlns:p14="http://schemas.microsoft.com/office/powerpoint/2010/main" val="3178995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00025" y="1028700"/>
            <a:ext cx="874395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60878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00025" y="6191104"/>
            <a:ext cx="8743950" cy="438297"/>
          </a:xfrm>
          <a:prstGeom prst="rect">
            <a:avLst/>
          </a:prstGeom>
          <a:noFill/>
          <a:ln w="9525">
            <a:noFill/>
            <a:miter lim="800000"/>
            <a:headEnd/>
            <a:tailEnd/>
          </a:ln>
        </p:spPr>
        <p:txBody>
          <a:bodyPr lIns="91440" tIns="0" numCol="1"/>
          <a:lstStyle>
            <a:lvl1pPr marL="0" indent="0">
              <a:buNone/>
              <a:defRPr sz="675">
                <a:solidFill>
                  <a:schemeClr val="tx1">
                    <a:lumMod val="75000"/>
                    <a:lumOff val="25000"/>
                  </a:schemeClr>
                </a:solidFill>
              </a:defRPr>
            </a:lvl1pPr>
            <a:lvl2pPr>
              <a:defRPr sz="1013">
                <a:solidFill>
                  <a:srgbClr val="83847A"/>
                </a:solidFill>
              </a:defRPr>
            </a:lvl2pPr>
            <a:lvl3pPr>
              <a:defRPr sz="844">
                <a:solidFill>
                  <a:srgbClr val="83847A"/>
                </a:solidFill>
              </a:defRPr>
            </a:lvl3pPr>
            <a:lvl4pPr>
              <a:defRPr sz="844">
                <a:solidFill>
                  <a:srgbClr val="83847A"/>
                </a:solidFill>
              </a:defRPr>
            </a:lvl4pPr>
            <a:lvl5pPr>
              <a:defRPr sz="844">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00025" y="1028701"/>
            <a:ext cx="874395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459718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9144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2155852190"/>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5"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4652920"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94587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00025" y="1028701"/>
            <a:ext cx="4289679" cy="666241"/>
          </a:xfrm>
        </p:spPr>
        <p:txBody>
          <a:bodyPr bIns="0" anchor="b"/>
          <a:lstStyle>
            <a:lvl1pPr>
              <a:defRPr sz="1125">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00025" y="1743076"/>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4652920" y="1743076"/>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4654296" y="1028701"/>
            <a:ext cx="4289679" cy="666241"/>
          </a:xfrm>
        </p:spPr>
        <p:txBody>
          <a:bodyPr bIns="0" anchor="b"/>
          <a:lstStyle>
            <a:lvl1pPr>
              <a:defRPr sz="1125">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14740887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5"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192308" y="1028700"/>
            <a:ext cx="5751667"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5841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6109486"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00025" y="1028700"/>
            <a:ext cx="5751666"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6710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5"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285750" y="3775869"/>
            <a:ext cx="85725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00025"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4629150"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4629150"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816782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00025" y="3687764"/>
            <a:ext cx="874395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36501120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a:t>Click to edit Master title style</a:t>
            </a:r>
          </a:p>
        </p:txBody>
      </p:sp>
    </p:spTree>
    <p:extLst>
      <p:ext uri="{BB962C8B-B14F-4D97-AF65-F5344CB8AC3E}">
        <p14:creationId xmlns:p14="http://schemas.microsoft.com/office/powerpoint/2010/main" val="235740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A6A0AC-CE59-4D93-826A-F7260A7298ED}" type="datetimeFigureOut">
              <a:rPr lang="en-US" smtClean="0"/>
              <a:t>12/16/2021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6F3EAD-C447-45EA-977E-B9C278CEF302}" type="slidenum">
              <a:rPr lang="en-US" smtClean="0"/>
              <a:t>‹#›</a:t>
            </a:fld>
            <a:endParaRPr lang="en-US"/>
          </a:p>
        </p:txBody>
      </p:sp>
    </p:spTree>
    <p:extLst>
      <p:ext uri="{BB962C8B-B14F-4D97-AF65-F5344CB8AC3E}">
        <p14:creationId xmlns:p14="http://schemas.microsoft.com/office/powerpoint/2010/main" val="16353745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00025" y="2157414"/>
            <a:ext cx="874395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84696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9597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9303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45657" y="5394628"/>
            <a:ext cx="8866847"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Content Placeholder 7"/>
          <p:cNvSpPr>
            <a:spLocks noGrp="1"/>
          </p:cNvSpPr>
          <p:nvPr>
            <p:ph sz="quarter" idx="12"/>
          </p:nvPr>
        </p:nvSpPr>
        <p:spPr>
          <a:xfrm>
            <a:off x="57150" y="66676"/>
            <a:ext cx="9015412"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00025" y="169864"/>
            <a:ext cx="874395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2938828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1778101260"/>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5766702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19793892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10599938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0"/>
            <a:ext cx="9141292" cy="6858000"/>
          </a:xfrm>
          <a:prstGeom prst="rect">
            <a:avLst/>
          </a:prstGeom>
        </p:spPr>
      </p:pic>
      <p:sp>
        <p:nvSpPr>
          <p:cNvPr id="14" name="Title 5"/>
          <p:cNvSpPr>
            <a:spLocks noGrp="1"/>
          </p:cNvSpPr>
          <p:nvPr>
            <p:ph type="title"/>
          </p:nvPr>
        </p:nvSpPr>
        <p:spPr>
          <a:xfrm>
            <a:off x="200025" y="265873"/>
            <a:ext cx="4371975"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4665035" y="265873"/>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4665035" y="3528392"/>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00025" y="2059389"/>
            <a:ext cx="436245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0025" y="5608444"/>
            <a:ext cx="573216"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699" y="5610615"/>
            <a:ext cx="1003937" cy="1001498"/>
          </a:xfrm>
          <a:prstGeom prst="rect">
            <a:avLst/>
          </a:prstGeom>
        </p:spPr>
      </p:pic>
      <p:sp>
        <p:nvSpPr>
          <p:cNvPr id="2" name="TextBox 1"/>
          <p:cNvSpPr txBox="1"/>
          <p:nvPr userDrawn="1"/>
        </p:nvSpPr>
        <p:spPr>
          <a:xfrm>
            <a:off x="170208" y="4836419"/>
            <a:ext cx="3313984" cy="276999"/>
          </a:xfrm>
          <a:prstGeom prst="rect">
            <a:avLst/>
          </a:prstGeom>
          <a:noFill/>
        </p:spPr>
        <p:txBody>
          <a:bodyPr wrap="none" rtlCol="0">
            <a:spAutoFit/>
          </a:bodyPr>
          <a:lstStyle/>
          <a:p>
            <a:r>
              <a:rPr lang="en-US" sz="1200" b="1" i="1" dirty="0">
                <a:solidFill>
                  <a:srgbClr val="DF1F2E"/>
                </a:solidFill>
              </a:rPr>
              <a:t>Working Today to Build a Better Tomorrow</a:t>
            </a:r>
          </a:p>
        </p:txBody>
      </p:sp>
    </p:spTree>
    <p:extLst>
      <p:ext uri="{BB962C8B-B14F-4D97-AF65-F5344CB8AC3E}">
        <p14:creationId xmlns:p14="http://schemas.microsoft.com/office/powerpoint/2010/main" val="26428284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9142646" cy="6859016"/>
          </a:xfrm>
          <a:prstGeom prst="rect">
            <a:avLst/>
          </a:prstGeom>
        </p:spPr>
      </p:pic>
      <p:sp>
        <p:nvSpPr>
          <p:cNvPr id="14" name="Title 5"/>
          <p:cNvSpPr>
            <a:spLocks noGrp="1"/>
          </p:cNvSpPr>
          <p:nvPr>
            <p:ph type="title"/>
          </p:nvPr>
        </p:nvSpPr>
        <p:spPr>
          <a:xfrm>
            <a:off x="200026" y="260932"/>
            <a:ext cx="436595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4759995" y="260931"/>
            <a:ext cx="418398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6457950" y="3507454"/>
            <a:ext cx="2486025"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00026" y="2058988"/>
            <a:ext cx="4356497"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3855708" y="3507454"/>
            <a:ext cx="2486025"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0025" y="5608444"/>
            <a:ext cx="573216"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699" y="5610615"/>
            <a:ext cx="1003937" cy="1001498"/>
          </a:xfrm>
          <a:prstGeom prst="rect">
            <a:avLst/>
          </a:prstGeom>
        </p:spPr>
      </p:pic>
      <p:sp>
        <p:nvSpPr>
          <p:cNvPr id="12" name="TextBox 11"/>
          <p:cNvSpPr txBox="1"/>
          <p:nvPr userDrawn="1"/>
        </p:nvSpPr>
        <p:spPr>
          <a:xfrm>
            <a:off x="170208" y="4836419"/>
            <a:ext cx="3313984" cy="276999"/>
          </a:xfrm>
          <a:prstGeom prst="rect">
            <a:avLst/>
          </a:prstGeom>
          <a:noFill/>
        </p:spPr>
        <p:txBody>
          <a:bodyPr wrap="none" rtlCol="0">
            <a:spAutoFit/>
          </a:bodyPr>
          <a:lstStyle/>
          <a:p>
            <a:r>
              <a:rPr lang="en-US" sz="1200" b="1" i="1" dirty="0">
                <a:solidFill>
                  <a:srgbClr val="DF1F2E"/>
                </a:solidFill>
              </a:rPr>
              <a:t>Working Today to Build a Better Tomorrow</a:t>
            </a:r>
          </a:p>
        </p:txBody>
      </p:sp>
    </p:spTree>
    <p:extLst>
      <p:ext uri="{BB962C8B-B14F-4D97-AF65-F5344CB8AC3E}">
        <p14:creationId xmlns:p14="http://schemas.microsoft.com/office/powerpoint/2010/main" val="424511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A6A0AC-CE59-4D93-826A-F7260A7298ED}" type="datetimeFigureOut">
              <a:rPr lang="en-US" smtClean="0"/>
              <a:t>12/16/2021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6F3EAD-C447-45EA-977E-B9C278CEF302}" type="slidenum">
              <a:rPr lang="en-US" smtClean="0"/>
              <a:t>‹#›</a:t>
            </a:fld>
            <a:endParaRPr lang="en-US"/>
          </a:p>
        </p:txBody>
      </p:sp>
    </p:spTree>
    <p:extLst>
      <p:ext uri="{BB962C8B-B14F-4D97-AF65-F5344CB8AC3E}">
        <p14:creationId xmlns:p14="http://schemas.microsoft.com/office/powerpoint/2010/main" val="38748683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291" cy="6858000"/>
          </a:xfrm>
          <a:prstGeom prst="rect">
            <a:avLst/>
          </a:prstGeom>
        </p:spPr>
      </p:pic>
      <p:sp>
        <p:nvSpPr>
          <p:cNvPr id="3" name="Text Placeholder 2"/>
          <p:cNvSpPr>
            <a:spLocks noGrp="1"/>
          </p:cNvSpPr>
          <p:nvPr>
            <p:ph type="body" sz="quarter" idx="19"/>
          </p:nvPr>
        </p:nvSpPr>
        <p:spPr>
          <a:xfrm>
            <a:off x="285751" y="2059388"/>
            <a:ext cx="3650456"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6542611" y="3423957"/>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4028449" y="3423957"/>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6542611" y="265872"/>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285750" y="265873"/>
            <a:ext cx="3650146"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4028449" y="265872"/>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0025" y="5608444"/>
            <a:ext cx="573216"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699" y="5610615"/>
            <a:ext cx="1003937" cy="1001498"/>
          </a:xfrm>
          <a:prstGeom prst="rect">
            <a:avLst/>
          </a:prstGeom>
        </p:spPr>
      </p:pic>
      <p:sp>
        <p:nvSpPr>
          <p:cNvPr id="12" name="TextBox 11"/>
          <p:cNvSpPr txBox="1"/>
          <p:nvPr userDrawn="1"/>
        </p:nvSpPr>
        <p:spPr>
          <a:xfrm>
            <a:off x="170208" y="4836419"/>
            <a:ext cx="3313984" cy="276999"/>
          </a:xfrm>
          <a:prstGeom prst="rect">
            <a:avLst/>
          </a:prstGeom>
          <a:noFill/>
        </p:spPr>
        <p:txBody>
          <a:bodyPr wrap="none" rtlCol="0">
            <a:spAutoFit/>
          </a:bodyPr>
          <a:lstStyle/>
          <a:p>
            <a:r>
              <a:rPr lang="en-US" sz="1200" b="1" i="1" dirty="0">
                <a:solidFill>
                  <a:srgbClr val="DF1F2E"/>
                </a:solidFill>
              </a:rPr>
              <a:t>Working Today to Build a Better Tomorrow</a:t>
            </a:r>
          </a:p>
        </p:txBody>
      </p:sp>
    </p:spTree>
    <p:extLst>
      <p:ext uri="{BB962C8B-B14F-4D97-AF65-F5344CB8AC3E}">
        <p14:creationId xmlns:p14="http://schemas.microsoft.com/office/powerpoint/2010/main" val="1788180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0"/>
            <a:ext cx="9141292" cy="6858000"/>
          </a:xfrm>
          <a:prstGeom prst="rect">
            <a:avLst/>
          </a:prstGeom>
        </p:spPr>
      </p:pic>
      <p:sp>
        <p:nvSpPr>
          <p:cNvPr id="16" name="TextBox 15"/>
          <p:cNvSpPr txBox="1"/>
          <p:nvPr userDrawn="1"/>
        </p:nvSpPr>
        <p:spPr>
          <a:xfrm>
            <a:off x="200025" y="5217495"/>
            <a:ext cx="3252829" cy="279692"/>
          </a:xfrm>
          <a:prstGeom prst="rect">
            <a:avLst/>
          </a:prstGeom>
          <a:noFill/>
        </p:spPr>
        <p:txBody>
          <a:bodyPr wrap="square" lIns="68580" tIns="0">
            <a:spAutoFit/>
          </a:bodyPr>
          <a:lstStyle/>
          <a:p>
            <a:r>
              <a:rPr lang="en-US" altLang="en-US" sz="506" i="1" dirty="0"/>
              <a:t>“</a:t>
            </a:r>
            <a:r>
              <a:rPr lang="en-US" sz="506"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rPr>
              <a:t>”</a:t>
            </a:r>
            <a:endParaRPr lang="en-US" sz="506" i="1" dirty="0">
              <a:solidFill>
                <a:srgbClr val="000000"/>
              </a:solidFill>
            </a:endParaRPr>
          </a:p>
        </p:txBody>
      </p:sp>
      <p:sp>
        <p:nvSpPr>
          <p:cNvPr id="18" name="Picture Placeholder 16"/>
          <p:cNvSpPr>
            <a:spLocks noGrp="1" noChangeAspect="1"/>
          </p:cNvSpPr>
          <p:nvPr>
            <p:ph type="pic" sz="quarter" idx="13"/>
          </p:nvPr>
        </p:nvSpPr>
        <p:spPr>
          <a:xfrm>
            <a:off x="6375345" y="3880887"/>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6375345" y="1227139"/>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3544543" y="1227139"/>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00025" y="246491"/>
            <a:ext cx="874395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00025" y="1227139"/>
            <a:ext cx="3252829"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0025" y="5608444"/>
            <a:ext cx="573216"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699" y="5610615"/>
            <a:ext cx="1003937" cy="1001498"/>
          </a:xfrm>
          <a:prstGeom prst="rect">
            <a:avLst/>
          </a:prstGeom>
        </p:spPr>
      </p:pic>
      <p:sp>
        <p:nvSpPr>
          <p:cNvPr id="12" name="TextBox 11"/>
          <p:cNvSpPr txBox="1"/>
          <p:nvPr userDrawn="1"/>
        </p:nvSpPr>
        <p:spPr>
          <a:xfrm>
            <a:off x="170208" y="4836419"/>
            <a:ext cx="3313984" cy="276999"/>
          </a:xfrm>
          <a:prstGeom prst="rect">
            <a:avLst/>
          </a:prstGeom>
          <a:noFill/>
        </p:spPr>
        <p:txBody>
          <a:bodyPr wrap="none" rtlCol="0">
            <a:spAutoFit/>
          </a:bodyPr>
          <a:lstStyle/>
          <a:p>
            <a:r>
              <a:rPr lang="en-US" sz="1200" b="1" i="1" dirty="0">
                <a:solidFill>
                  <a:srgbClr val="DF1F2E"/>
                </a:solidFill>
              </a:rPr>
              <a:t>Working Today to Build a Better Tomorrow</a:t>
            </a:r>
          </a:p>
        </p:txBody>
      </p:sp>
    </p:spTree>
    <p:extLst>
      <p:ext uri="{BB962C8B-B14F-4D97-AF65-F5344CB8AC3E}">
        <p14:creationId xmlns:p14="http://schemas.microsoft.com/office/powerpoint/2010/main" val="192383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6A0AC-CE59-4D93-826A-F7260A7298ED}" type="datetimeFigureOut">
              <a:rPr lang="en-US" smtClean="0"/>
              <a:t>12/16/2021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6F3EAD-C447-45EA-977E-B9C278CEF302}" type="slidenum">
              <a:rPr lang="en-US" smtClean="0"/>
              <a:t>‹#›</a:t>
            </a:fld>
            <a:endParaRPr lang="en-US"/>
          </a:p>
        </p:txBody>
      </p:sp>
    </p:spTree>
    <p:extLst>
      <p:ext uri="{BB962C8B-B14F-4D97-AF65-F5344CB8AC3E}">
        <p14:creationId xmlns:p14="http://schemas.microsoft.com/office/powerpoint/2010/main" val="199022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A6A0AC-CE59-4D93-826A-F7260A7298ED}"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F3EAD-C447-45EA-977E-B9C278CEF302}" type="slidenum">
              <a:rPr lang="en-US" smtClean="0"/>
              <a:t>‹#›</a:t>
            </a:fld>
            <a:endParaRPr lang="en-US"/>
          </a:p>
        </p:txBody>
      </p:sp>
    </p:spTree>
    <p:extLst>
      <p:ext uri="{BB962C8B-B14F-4D97-AF65-F5344CB8AC3E}">
        <p14:creationId xmlns:p14="http://schemas.microsoft.com/office/powerpoint/2010/main" val="132939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A6A0AC-CE59-4D93-826A-F7260A7298ED}"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F3EAD-C447-45EA-977E-B9C278CEF302}" type="slidenum">
              <a:rPr lang="en-US" smtClean="0"/>
              <a:t>‹#›</a:t>
            </a:fld>
            <a:endParaRPr lang="en-US"/>
          </a:p>
        </p:txBody>
      </p:sp>
    </p:spTree>
    <p:extLst>
      <p:ext uri="{BB962C8B-B14F-4D97-AF65-F5344CB8AC3E}">
        <p14:creationId xmlns:p14="http://schemas.microsoft.com/office/powerpoint/2010/main" val="128583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heme" Target="../theme/theme5.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image" Target="../media/image3.png"/><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image" Target="../media/image2.png"/><Relationship Id="rId30"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6A0AC-CE59-4D93-826A-F7260A7298ED}" type="datetimeFigureOut">
              <a:rPr lang="en-US" smtClean="0"/>
              <a:t>12/16/2021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F3EAD-C447-45EA-977E-B9C278CEF302}" type="slidenum">
              <a:rPr lang="en-US" smtClean="0"/>
              <a:t>‹#›</a:t>
            </a:fld>
            <a:endParaRPr lang="en-US"/>
          </a:p>
        </p:txBody>
      </p:sp>
    </p:spTree>
    <p:extLst>
      <p:ext uri="{BB962C8B-B14F-4D97-AF65-F5344CB8AC3E}">
        <p14:creationId xmlns:p14="http://schemas.microsoft.com/office/powerpoint/2010/main" val="25222228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3B9C2"/>
        </a:solidFill>
        <a:effectLst/>
      </p:bgPr>
    </p:bg>
    <p:spTree>
      <p:nvGrpSpPr>
        <p:cNvPr id="1" name="Shape 50"/>
        <p:cNvGrpSpPr/>
        <p:nvPr/>
      </p:nvGrpSpPr>
      <p:grpSpPr>
        <a:xfrm>
          <a:off x="0" y="0"/>
          <a:ext cx="0" cy="0"/>
          <a:chOff x="0" y="0"/>
          <a:chExt cx="0" cy="0"/>
        </a:xfrm>
      </p:grpSpPr>
      <p:sp>
        <p:nvSpPr>
          <p:cNvPr id="51" name="Google Shape;51;p13"/>
          <p:cNvSpPr/>
          <p:nvPr/>
        </p:nvSpPr>
        <p:spPr>
          <a:xfrm rot="5400000">
            <a:off x="-1648925" y="1639402"/>
            <a:ext cx="6874117" cy="3595317"/>
          </a:xfrm>
          <a:custGeom>
            <a:avLst/>
            <a:gdLst/>
            <a:ahLst/>
            <a:cxnLst/>
            <a:rect l="l" t="t" r="r" b="b"/>
            <a:pathLst>
              <a:path w="6874118" h="3595317" extrusionOk="0">
                <a:moveTo>
                  <a:pt x="0" y="3595317"/>
                </a:moveTo>
                <a:lnTo>
                  <a:pt x="0" y="0"/>
                </a:lnTo>
                <a:lnTo>
                  <a:pt x="154322" y="277930"/>
                </a:lnTo>
                <a:cubicBezTo>
                  <a:pt x="1004639" y="1420076"/>
                  <a:pt x="3469635" y="2400559"/>
                  <a:pt x="6865139" y="3031327"/>
                </a:cubicBezTo>
                <a:lnTo>
                  <a:pt x="6871273" y="3032428"/>
                </a:lnTo>
                <a:lnTo>
                  <a:pt x="6874118" y="3595317"/>
                </a:lnTo>
                <a:lnTo>
                  <a:pt x="0" y="3595317"/>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mbria"/>
              <a:ea typeface="Cambria"/>
              <a:cs typeface="Cambria"/>
              <a:sym typeface="Cambria"/>
            </a:endParaRPr>
          </a:p>
        </p:txBody>
      </p:sp>
      <p:sp>
        <p:nvSpPr>
          <p:cNvPr id="52" name="Google Shape;52;p13"/>
          <p:cNvSpPr txBox="1">
            <a:spLocks noGrp="1"/>
          </p:cNvSpPr>
          <p:nvPr>
            <p:ph type="title"/>
          </p:nvPr>
        </p:nvSpPr>
        <p:spPr>
          <a:xfrm>
            <a:off x="1849164" y="2332513"/>
            <a:ext cx="6903300" cy="1865200"/>
          </a:xfrm>
          <a:prstGeom prst="rect">
            <a:avLst/>
          </a:prstGeom>
          <a:noFill/>
          <a:ln>
            <a:noFill/>
          </a:ln>
        </p:spPr>
        <p:txBody>
          <a:bodyPr spcFirstLastPara="1" wrap="square" lIns="91425" tIns="45700" rIns="91425" bIns="45700" anchor="b" anchorCtr="0">
            <a:noAutofit/>
          </a:bodyPr>
          <a:lstStyle>
            <a:lvl1pPr marR="0" lvl="0" algn="l" rtl="0">
              <a:lnSpc>
                <a:spcPct val="80000"/>
              </a:lnSpc>
              <a:spcBef>
                <a:spcPts val="0"/>
              </a:spcBef>
              <a:spcAft>
                <a:spcPts val="0"/>
              </a:spcAft>
              <a:buClr>
                <a:srgbClr val="B7F7FF"/>
              </a:buClr>
              <a:buSzPts val="7200"/>
              <a:buFont typeface="Cambria"/>
              <a:buNone/>
              <a:defRPr sz="7200" b="0" i="0" u="none" strike="noStrike" cap="none">
                <a:solidFill>
                  <a:srgbClr val="B7F7FF"/>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3" name="Google Shape;53;p13"/>
          <p:cNvSpPr txBox="1">
            <a:spLocks noGrp="1"/>
          </p:cNvSpPr>
          <p:nvPr>
            <p:ph type="body" idx="1"/>
          </p:nvPr>
        </p:nvSpPr>
        <p:spPr>
          <a:xfrm>
            <a:off x="1849164" y="4337339"/>
            <a:ext cx="6903300" cy="94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3600"/>
              <a:buFont typeface="Arial"/>
              <a:buNone/>
              <a:defRPr sz="3600" b="0" i="0" u="none" strike="noStrike" cap="none">
                <a:solidFill>
                  <a:schemeClr val="dk2"/>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54" name="Google Shape;54;p13"/>
          <p:cNvSpPr/>
          <p:nvPr/>
        </p:nvSpPr>
        <p:spPr>
          <a:xfrm>
            <a:off x="-9524" y="3"/>
            <a:ext cx="4894634" cy="2039013"/>
          </a:xfrm>
          <a:custGeom>
            <a:avLst/>
            <a:gdLst/>
            <a:ahLst/>
            <a:cxnLst/>
            <a:rect l="l" t="t" r="r" b="b"/>
            <a:pathLst>
              <a:path w="6504497" h="2032239" extrusionOk="0">
                <a:moveTo>
                  <a:pt x="0" y="0"/>
                </a:moveTo>
                <a:lnTo>
                  <a:pt x="6504497" y="0"/>
                </a:lnTo>
                <a:lnTo>
                  <a:pt x="6504497" y="6484"/>
                </a:lnTo>
                <a:lnTo>
                  <a:pt x="6476264" y="8249"/>
                </a:lnTo>
                <a:cubicBezTo>
                  <a:pt x="3256485" y="247737"/>
                  <a:pt x="760527" y="971301"/>
                  <a:pt x="86067" y="1877235"/>
                </a:cubicBezTo>
                <a:lnTo>
                  <a:pt x="0" y="2032239"/>
                </a:lnTo>
                <a:lnTo>
                  <a:pt x="0" y="0"/>
                </a:lnTo>
                <a:close/>
              </a:path>
            </a:pathLst>
          </a:custGeom>
          <a:solidFill>
            <a:srgbClr val="0031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mbria"/>
              <a:ea typeface="Cambria"/>
              <a:cs typeface="Cambria"/>
              <a:sym typeface="Cambria"/>
            </a:endParaRPr>
          </a:p>
        </p:txBody>
      </p:sp>
      <p:pic>
        <p:nvPicPr>
          <p:cNvPr id="55" name="Google Shape;55;p13"/>
          <p:cNvPicPr preferRelativeResize="0"/>
          <p:nvPr/>
        </p:nvPicPr>
        <p:blipFill rotWithShape="1">
          <a:blip r:embed="rId5">
            <a:alphaModFix/>
          </a:blip>
          <a:srcRect/>
          <a:stretch/>
        </p:blipFill>
        <p:spPr>
          <a:xfrm>
            <a:off x="478475" y="569667"/>
            <a:ext cx="895065" cy="1702271"/>
          </a:xfrm>
          <a:prstGeom prst="rect">
            <a:avLst/>
          </a:prstGeom>
          <a:noFill/>
          <a:ln>
            <a:noFill/>
          </a:ln>
        </p:spPr>
      </p:pic>
    </p:spTree>
    <p:extLst>
      <p:ext uri="{BB962C8B-B14F-4D97-AF65-F5344CB8AC3E}">
        <p14:creationId xmlns:p14="http://schemas.microsoft.com/office/powerpoint/2010/main" val="1513942186"/>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9184645"/>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8569E-7895-4A64-8A78-E4342CDDFB1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08FD73-72D3-4ACB-8122-53F998CC99A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8245F-FB1A-4590-BDA1-462D1036400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39511B2-08AC-47DA-90D2-A5E174B47701}" type="datetimeFigureOut">
              <a:rPr lang="en-US" smtClean="0"/>
              <a:t>12/16/2021</a:t>
            </a:fld>
            <a:endParaRPr lang="en-US"/>
          </a:p>
        </p:txBody>
      </p:sp>
      <p:sp>
        <p:nvSpPr>
          <p:cNvPr id="5" name="Footer Placeholder 4">
            <a:extLst>
              <a:ext uri="{FF2B5EF4-FFF2-40B4-BE49-F238E27FC236}">
                <a16:creationId xmlns:a16="http://schemas.microsoft.com/office/drawing/2014/main" id="{21EEDE4C-A612-4DA8-8511-66C6ACB8F1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549759-EE86-4A5E-9FA3-82FAE33919B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D04904-2F30-4726-ABD9-619952C06C9D}" type="slidenum">
              <a:rPr lang="en-US" smtClean="0"/>
              <a:t>‹#›</a:t>
            </a:fld>
            <a:endParaRPr lang="en-US"/>
          </a:p>
        </p:txBody>
      </p:sp>
    </p:spTree>
    <p:extLst>
      <p:ext uri="{BB962C8B-B14F-4D97-AF65-F5344CB8AC3E}">
        <p14:creationId xmlns:p14="http://schemas.microsoft.com/office/powerpoint/2010/main" val="44282819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50006" y="38099"/>
            <a:ext cx="9043988"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14313" y="256443"/>
            <a:ext cx="372157" cy="653036"/>
          </a:xfrm>
          <a:prstGeom prst="rect">
            <a:avLst/>
          </a:prstGeom>
        </p:spPr>
      </p:pic>
      <p:sp>
        <p:nvSpPr>
          <p:cNvPr id="4099" name="Title Placeholder 1"/>
          <p:cNvSpPr>
            <a:spLocks noGrp="1"/>
          </p:cNvSpPr>
          <p:nvPr>
            <p:ph type="title"/>
          </p:nvPr>
        </p:nvSpPr>
        <p:spPr bwMode="auto">
          <a:xfrm>
            <a:off x="716145" y="128982"/>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8"/>
          <a:srcRect/>
          <a:stretch>
            <a:fillRect/>
          </a:stretch>
        </p:blipFill>
        <p:spPr bwMode="auto">
          <a:xfrm>
            <a:off x="4559300" y="3416310"/>
            <a:ext cx="19050" cy="3175"/>
          </a:xfrm>
          <a:prstGeom prst="rect">
            <a:avLst/>
          </a:prstGeom>
          <a:noFill/>
          <a:ln w="9525">
            <a:noFill/>
            <a:miter lim="800000"/>
            <a:headEnd/>
            <a:tailEnd/>
          </a:ln>
        </p:spPr>
      </p:pic>
      <p:sp>
        <p:nvSpPr>
          <p:cNvPr id="12"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8449906" y="334037"/>
            <a:ext cx="545689" cy="497851"/>
          </a:xfrm>
          <a:prstGeom prst="rect">
            <a:avLst/>
          </a:prstGeom>
        </p:spPr>
      </p:pic>
      <p:sp>
        <p:nvSpPr>
          <p:cNvPr id="6"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12/16/2021</a:t>
            </a:fld>
            <a:endParaRPr lang="en-US" dirty="0"/>
          </a:p>
        </p:txBody>
      </p:sp>
      <p:pic>
        <p:nvPicPr>
          <p:cNvPr id="17" name="Picture 16"/>
          <p:cNvPicPr>
            <a:picLocks noChangeAspect="1"/>
          </p:cNvPicPr>
          <p:nvPr userDrawn="1"/>
        </p:nvPicPr>
        <p:blipFill>
          <a:blip r:embed="rId30"/>
          <a:stretch>
            <a:fillRect/>
          </a:stretch>
        </p:blipFill>
        <p:spPr>
          <a:xfrm>
            <a:off x="2842747" y="6440557"/>
            <a:ext cx="3740220" cy="445168"/>
          </a:xfrm>
          <a:prstGeom prst="rect">
            <a:avLst/>
          </a:prstGeom>
        </p:spPr>
      </p:pic>
    </p:spTree>
    <p:extLst>
      <p:ext uri="{BB962C8B-B14F-4D97-AF65-F5344CB8AC3E}">
        <p14:creationId xmlns:p14="http://schemas.microsoft.com/office/powerpoint/2010/main" val="244360475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Lst>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0260" indent="-170260" algn="l" rtl="0" eaLnBrk="1" fontAlgn="base" hangingPunct="1">
        <a:spcBef>
          <a:spcPts val="0"/>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6213"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5541" indent="-169069"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0260"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9.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1.xml"/><Relationship Id="rId4" Type="http://schemas.openxmlformats.org/officeDocument/2006/relationships/image" Target="../media/image28.svg"/></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32.xml"/><Relationship Id="rId5" Type="http://schemas.openxmlformats.org/officeDocument/2006/relationships/hyperlink" Target="mailto:michael_slattery@fws.gov" TargetMode="External"/><Relationship Id="rId4" Type="http://schemas.openxmlformats.org/officeDocument/2006/relationships/hyperlink" Target="mailto:christina_ryder@fw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1790651" y="2447457"/>
            <a:ext cx="6149400" cy="954300"/>
          </a:xfrm>
          <a:prstGeom prst="rect">
            <a:avLst/>
          </a:prstGeom>
          <a:noFill/>
          <a:ln>
            <a:noFill/>
          </a:ln>
        </p:spPr>
        <p:txBody>
          <a:bodyPr spcFirstLastPara="1" wrap="square" lIns="91425" tIns="45700" rIns="91425" bIns="45700" anchor="b" anchorCtr="0">
            <a:noAutofit/>
          </a:bodyPr>
          <a:lstStyle/>
          <a:p>
            <a:pPr>
              <a:buSzPts val="7200"/>
            </a:pPr>
            <a:r>
              <a:rPr lang="en" sz="5500"/>
              <a:t>NOAA Fisheries</a:t>
            </a:r>
            <a:r>
              <a:rPr lang="en" sz="3600"/>
              <a:t> </a:t>
            </a:r>
            <a:endParaRPr sz="3600"/>
          </a:p>
        </p:txBody>
      </p:sp>
      <p:sp>
        <p:nvSpPr>
          <p:cNvPr id="71" name="Google Shape;71;p17"/>
          <p:cNvSpPr txBox="1">
            <a:spLocks noGrp="1"/>
          </p:cNvSpPr>
          <p:nvPr>
            <p:ph type="subTitle" idx="1"/>
          </p:nvPr>
        </p:nvSpPr>
        <p:spPr>
          <a:xfrm>
            <a:off x="1886751" y="3521914"/>
            <a:ext cx="6810300" cy="559500"/>
          </a:xfrm>
          <a:prstGeom prst="rect">
            <a:avLst/>
          </a:prstGeom>
          <a:noFill/>
          <a:ln>
            <a:noFill/>
          </a:ln>
        </p:spPr>
        <p:txBody>
          <a:bodyPr spcFirstLastPara="1" wrap="square" lIns="0" tIns="0" rIns="0" bIns="0" anchor="t" anchorCtr="0">
            <a:noAutofit/>
          </a:bodyPr>
          <a:lstStyle/>
          <a:p>
            <a:pPr marL="0" indent="0">
              <a:spcBef>
                <a:spcPts val="0"/>
              </a:spcBef>
            </a:pPr>
            <a:r>
              <a:rPr lang="en" sz="4200"/>
              <a:t>Habitat Restoration</a:t>
            </a:r>
            <a:endParaRPr sz="4200"/>
          </a:p>
          <a:p>
            <a:pPr marL="0" indent="0">
              <a:spcBef>
                <a:spcPts val="0"/>
              </a:spcBef>
            </a:pPr>
            <a:r>
              <a:rPr lang="en" sz="4200"/>
              <a:t>Infrastructure Funding</a:t>
            </a:r>
            <a:endParaRPr sz="4200"/>
          </a:p>
          <a:p>
            <a:pPr marL="0" indent="0">
              <a:spcBef>
                <a:spcPts val="0"/>
              </a:spcBef>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p:cNvSpPr>
            <a:spLocks noChangeArrowheads="1"/>
          </p:cNvSpPr>
          <p:nvPr/>
        </p:nvSpPr>
        <p:spPr bwMode="auto">
          <a:xfrm>
            <a:off x="635000" y="1102013"/>
            <a:ext cx="7766050" cy="383182"/>
          </a:xfrm>
          <a:prstGeom prst="rect">
            <a:avLst/>
          </a:prstGeom>
          <a:noFill/>
          <a:ln w="3175">
            <a:noFill/>
            <a:miter lim="800000"/>
            <a:headEnd/>
            <a:tailEnd/>
          </a:ln>
        </p:spPr>
        <p:txBody>
          <a:bodyPr wrap="square" anchor="ctr">
            <a:spAutoFit/>
          </a:bodyPr>
          <a:lstStyle/>
          <a:p>
            <a:pPr algn="ctr" defTabSz="685800">
              <a:lnSpc>
                <a:spcPct val="90000"/>
              </a:lnSpc>
            </a:pPr>
            <a:r>
              <a:rPr lang="en-US" sz="2100" b="1" dirty="0">
                <a:solidFill>
                  <a:srgbClr val="000000"/>
                </a:solidFill>
                <a:latin typeface="Arial"/>
                <a:ea typeface="Tahoma" pitchFamily="34" charset="0"/>
                <a:cs typeface="Tahoma" pitchFamily="34" charset="0"/>
              </a:rPr>
              <a:t>SUPPLEMENTAL/INFRASTRUCTURE OVERVIEW</a:t>
            </a:r>
          </a:p>
        </p:txBody>
      </p:sp>
      <p:sp>
        <p:nvSpPr>
          <p:cNvPr id="9" name="Content Placeholder 2">
            <a:extLst>
              <a:ext uri="{FF2B5EF4-FFF2-40B4-BE49-F238E27FC236}">
                <a16:creationId xmlns:a16="http://schemas.microsoft.com/office/drawing/2014/main" id="{D1F7750E-DD28-4482-A149-267C91C7E33D}"/>
              </a:ext>
            </a:extLst>
          </p:cNvPr>
          <p:cNvSpPr txBox="1">
            <a:spLocks/>
          </p:cNvSpPr>
          <p:nvPr/>
        </p:nvSpPr>
        <p:spPr>
          <a:xfrm>
            <a:off x="385177" y="1708354"/>
            <a:ext cx="8265695" cy="3991769"/>
          </a:xfrm>
          <a:prstGeom prst="rect">
            <a:avLst/>
          </a:prstGeom>
        </p:spPr>
        <p:txBody>
          <a:bodyPr anchor="t">
            <a:normAutofit/>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171450" lvl="1" indent="-171450" defTabSz="685800">
              <a:lnSpc>
                <a:spcPct val="120000"/>
              </a:lnSpc>
              <a:spcAft>
                <a:spcPts val="0"/>
              </a:spcAft>
              <a:buSzPct val="120000"/>
              <a:buNone/>
              <a:tabLst>
                <a:tab pos="171450" algn="l"/>
              </a:tabLst>
            </a:pPr>
            <a:r>
              <a:rPr lang="en-US" sz="1425" b="1" dirty="0">
                <a:solidFill>
                  <a:srgbClr val="000000"/>
                </a:solidFill>
                <a:ea typeface="Tahoma" pitchFamily="34" charset="0"/>
                <a:cs typeface="Tahoma" pitchFamily="34" charset="0"/>
              </a:rPr>
              <a:t>Disaster Relief Supplemental Appropriations Act (“Ida Supplemental”):</a:t>
            </a:r>
            <a:endParaRPr lang="en-US" sz="1425" dirty="0">
              <a:solidFill>
                <a:srgbClr val="000000"/>
              </a:solidFill>
              <a:ea typeface="Tahoma" pitchFamily="34" charset="0"/>
              <a:cs typeface="Tahoma" pitchFamily="34" charset="0"/>
            </a:endParaRPr>
          </a:p>
          <a:p>
            <a:pPr marL="515541" lvl="3" indent="-169069" defTabSz="685800">
              <a:lnSpc>
                <a:spcPct val="120000"/>
              </a:lnSpc>
              <a:spcAft>
                <a:spcPts val="0"/>
              </a:spcAft>
              <a:buSzPct val="120000"/>
              <a:buFont typeface="Wingdings" panose="05000000000000000000" pitchFamily="2" charset="2"/>
              <a:buChar char="§"/>
              <a:tabLst>
                <a:tab pos="171450" algn="l"/>
              </a:tabLst>
            </a:pPr>
            <a:r>
              <a:rPr lang="en-US" sz="1425" dirty="0">
                <a:solidFill>
                  <a:srgbClr val="000000"/>
                </a:solidFill>
                <a:ea typeface="Tahoma" pitchFamily="34" charset="0"/>
                <a:cs typeface="Tahoma" pitchFamily="34" charset="0"/>
              </a:rPr>
              <a:t>No significant Aquatic Ecosystem Restoration (AER)  funding</a:t>
            </a:r>
          </a:p>
          <a:p>
            <a:pPr marL="515541" lvl="3" indent="-169069" defTabSz="685800">
              <a:lnSpc>
                <a:spcPct val="120000"/>
              </a:lnSpc>
              <a:spcAft>
                <a:spcPts val="0"/>
              </a:spcAft>
              <a:buSzPct val="120000"/>
              <a:buFont typeface="Wingdings" panose="05000000000000000000" pitchFamily="2" charset="2"/>
              <a:buChar char="§"/>
              <a:tabLst>
                <a:tab pos="171450" algn="l"/>
              </a:tabLst>
            </a:pPr>
            <a:r>
              <a:rPr lang="en-US" sz="1425" dirty="0">
                <a:solidFill>
                  <a:srgbClr val="000000"/>
                </a:solidFill>
                <a:ea typeface="Tahoma" pitchFamily="34" charset="0"/>
                <a:cs typeface="Tahoma" pitchFamily="34" charset="0"/>
              </a:rPr>
              <a:t>Scope is primarily Flood Risk Management (FRM) and Navigation (NAV) </a:t>
            </a:r>
          </a:p>
          <a:p>
            <a:pPr marL="515541" lvl="3" indent="-169069" defTabSz="685800">
              <a:lnSpc>
                <a:spcPct val="120000"/>
              </a:lnSpc>
              <a:spcAft>
                <a:spcPts val="0"/>
              </a:spcAft>
              <a:buSzPct val="120000"/>
              <a:buFont typeface="Wingdings" panose="05000000000000000000" pitchFamily="2" charset="2"/>
              <a:buChar char="§"/>
              <a:tabLst>
                <a:tab pos="171450" algn="l"/>
              </a:tabLst>
            </a:pPr>
            <a:endParaRPr lang="en-US" sz="1425" b="1" dirty="0">
              <a:solidFill>
                <a:srgbClr val="000000"/>
              </a:solidFill>
              <a:ea typeface="Tahoma" pitchFamily="34" charset="0"/>
              <a:cs typeface="Tahoma" pitchFamily="34" charset="0"/>
            </a:endParaRPr>
          </a:p>
          <a:p>
            <a:pPr marL="171450" lvl="1" indent="-171450" defTabSz="685800">
              <a:lnSpc>
                <a:spcPct val="120000"/>
              </a:lnSpc>
              <a:spcAft>
                <a:spcPts val="0"/>
              </a:spcAft>
              <a:buSzPct val="120000"/>
              <a:buNone/>
              <a:tabLst>
                <a:tab pos="171450" algn="l"/>
              </a:tabLst>
            </a:pPr>
            <a:r>
              <a:rPr lang="en-US" sz="1425" b="1" dirty="0">
                <a:solidFill>
                  <a:srgbClr val="000000"/>
                </a:solidFill>
                <a:ea typeface="Tahoma" pitchFamily="34" charset="0"/>
                <a:cs typeface="Tahoma" pitchFamily="34" charset="0"/>
              </a:rPr>
              <a:t>Infrastructure Investment and Jobs Act (“American Jobs Plan”): $17.099 Billion</a:t>
            </a:r>
            <a:endParaRPr lang="en-US" sz="1425" dirty="0">
              <a:solidFill>
                <a:srgbClr val="000000"/>
              </a:solidFill>
              <a:ea typeface="Tahoma" pitchFamily="34" charset="0"/>
              <a:cs typeface="Tahoma" pitchFamily="34" charset="0"/>
            </a:endParaRPr>
          </a:p>
          <a:p>
            <a:pPr marL="515541" lvl="3" indent="-169069" defTabSz="685800">
              <a:lnSpc>
                <a:spcPct val="120000"/>
              </a:lnSpc>
              <a:spcAft>
                <a:spcPts val="0"/>
              </a:spcAft>
              <a:buSzPct val="120000"/>
              <a:buFont typeface="Wingdings" panose="05000000000000000000" pitchFamily="2" charset="2"/>
              <a:buChar char="§"/>
              <a:tabLst>
                <a:tab pos="171450" algn="l"/>
              </a:tabLst>
            </a:pPr>
            <a:r>
              <a:rPr lang="en-US" sz="1425" b="1" dirty="0">
                <a:solidFill>
                  <a:srgbClr val="000000"/>
                </a:solidFill>
              </a:rPr>
              <a:t>Investigations</a:t>
            </a:r>
            <a:r>
              <a:rPr lang="en-US" sz="1425" dirty="0">
                <a:solidFill>
                  <a:srgbClr val="000000"/>
                </a:solidFill>
              </a:rPr>
              <a:t> (studies) = $150M </a:t>
            </a:r>
          </a:p>
          <a:p>
            <a:pPr marL="685800" lvl="4" indent="-170260" defTabSz="685800">
              <a:lnSpc>
                <a:spcPct val="120000"/>
              </a:lnSpc>
              <a:spcAft>
                <a:spcPts val="0"/>
              </a:spcAft>
              <a:buSzPct val="120000"/>
              <a:buFont typeface="Wingdings" panose="05000000000000000000" pitchFamily="2" charset="2"/>
              <a:buChar char="§"/>
              <a:tabLst>
                <a:tab pos="171450" algn="l"/>
              </a:tabLst>
            </a:pPr>
            <a:r>
              <a:rPr lang="en-US" sz="1425" dirty="0">
                <a:solidFill>
                  <a:srgbClr val="000000"/>
                </a:solidFill>
              </a:rPr>
              <a:t>$75M- complete or initiate previously-authorized studies</a:t>
            </a:r>
          </a:p>
          <a:p>
            <a:pPr marL="685800" lvl="4" indent="-170260" defTabSz="685800">
              <a:lnSpc>
                <a:spcPct val="120000"/>
              </a:lnSpc>
              <a:spcAft>
                <a:spcPts val="0"/>
              </a:spcAft>
              <a:buSzPct val="120000"/>
              <a:buFont typeface="Wingdings" panose="05000000000000000000" pitchFamily="2" charset="2"/>
              <a:buChar char="§"/>
              <a:tabLst>
                <a:tab pos="171450" algn="l"/>
              </a:tabLst>
            </a:pPr>
            <a:r>
              <a:rPr lang="en-US" sz="1425" dirty="0">
                <a:solidFill>
                  <a:srgbClr val="000000"/>
                </a:solidFill>
              </a:rPr>
              <a:t>$30M- comprehensive Plans in cooperation with states</a:t>
            </a:r>
          </a:p>
          <a:p>
            <a:pPr marL="685800" lvl="4" indent="-170260" defTabSz="685800">
              <a:lnSpc>
                <a:spcPct val="120000"/>
              </a:lnSpc>
              <a:spcAft>
                <a:spcPts val="0"/>
              </a:spcAft>
              <a:buSzPct val="120000"/>
              <a:buFont typeface="Wingdings" panose="05000000000000000000" pitchFamily="2" charset="2"/>
              <a:buChar char="§"/>
              <a:tabLst>
                <a:tab pos="171450" algn="l"/>
              </a:tabLst>
            </a:pPr>
            <a:r>
              <a:rPr lang="en-US" sz="1425" dirty="0">
                <a:solidFill>
                  <a:srgbClr val="000000"/>
                </a:solidFill>
              </a:rPr>
              <a:t>$45M- Floodplain Management Services (FPMS)</a:t>
            </a:r>
          </a:p>
          <a:p>
            <a:pPr marL="685800" lvl="4" indent="-170260" defTabSz="685800">
              <a:lnSpc>
                <a:spcPct val="120000"/>
              </a:lnSpc>
              <a:spcAft>
                <a:spcPts val="0"/>
              </a:spcAft>
              <a:buSzPct val="120000"/>
              <a:buFont typeface="Wingdings" panose="05000000000000000000" pitchFamily="2" charset="2"/>
              <a:buChar char="§"/>
              <a:tabLst>
                <a:tab pos="171450" algn="l"/>
              </a:tabLst>
            </a:pPr>
            <a:r>
              <a:rPr lang="en-US" sz="1425" dirty="0">
                <a:solidFill>
                  <a:srgbClr val="000000"/>
                </a:solidFill>
              </a:rPr>
              <a:t>$30M- Pilot Program for WRDA Sec 118 FRM and hurricane storm damage risk reduction for rural and economically disadvantaged communities </a:t>
            </a:r>
          </a:p>
          <a:p>
            <a:pPr marL="685800" lvl="4" indent="-170260" defTabSz="685800">
              <a:lnSpc>
                <a:spcPct val="120000"/>
              </a:lnSpc>
              <a:spcAft>
                <a:spcPts val="0"/>
              </a:spcAft>
              <a:buSzPct val="120000"/>
              <a:buFont typeface="Wingdings" panose="05000000000000000000" pitchFamily="2" charset="2"/>
              <a:buChar char="§"/>
              <a:tabLst>
                <a:tab pos="171450" algn="l"/>
              </a:tabLst>
            </a:pPr>
            <a:endParaRPr lang="en-US" sz="1425" dirty="0">
              <a:solidFill>
                <a:srgbClr val="000000"/>
              </a:solidFill>
            </a:endParaRPr>
          </a:p>
          <a:p>
            <a:pPr marL="515541" lvl="3" indent="-169069" defTabSz="685800">
              <a:lnSpc>
                <a:spcPct val="120000"/>
              </a:lnSpc>
              <a:spcAft>
                <a:spcPts val="0"/>
              </a:spcAft>
              <a:buSzPct val="120000"/>
              <a:buFont typeface="Wingdings" panose="05000000000000000000" pitchFamily="2" charset="2"/>
              <a:buChar char="§"/>
              <a:tabLst>
                <a:tab pos="171450" algn="l"/>
              </a:tabLst>
            </a:pPr>
            <a:r>
              <a:rPr lang="en-US" sz="1425" b="1" dirty="0">
                <a:solidFill>
                  <a:srgbClr val="000000"/>
                </a:solidFill>
              </a:rPr>
              <a:t>Construction</a:t>
            </a:r>
            <a:r>
              <a:rPr lang="en-US" sz="1425" dirty="0">
                <a:solidFill>
                  <a:srgbClr val="000000"/>
                </a:solidFill>
              </a:rPr>
              <a:t> = $11.615B</a:t>
            </a:r>
          </a:p>
          <a:p>
            <a:pPr marL="685800" lvl="4" indent="-170260" defTabSz="685800">
              <a:lnSpc>
                <a:spcPct val="130000"/>
              </a:lnSpc>
              <a:buSzPct val="120000"/>
              <a:buFont typeface="Courier New" panose="02070309020205020404" pitchFamily="49" charset="0"/>
              <a:buChar char="o"/>
              <a:tabLst>
                <a:tab pos="171450" algn="l"/>
              </a:tabLst>
            </a:pPr>
            <a:r>
              <a:rPr lang="en-US" sz="1425" dirty="0">
                <a:solidFill>
                  <a:srgbClr val="000000"/>
                </a:solidFill>
              </a:rPr>
              <a:t>$465M for Continuing Authorities Program (CAP); many purposes allowed, small scope</a:t>
            </a:r>
            <a:endParaRPr lang="en-US" sz="1350" dirty="0">
              <a:solidFill>
                <a:srgbClr val="000000">
                  <a:lumMod val="75000"/>
                  <a:lumOff val="25000"/>
                </a:srgbClr>
              </a:solidFill>
            </a:endParaRPr>
          </a:p>
        </p:txBody>
      </p:sp>
    </p:spTree>
    <p:extLst>
      <p:ext uri="{BB962C8B-B14F-4D97-AF65-F5344CB8AC3E}">
        <p14:creationId xmlns:p14="http://schemas.microsoft.com/office/powerpoint/2010/main" val="290537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p:cNvSpPr>
            <a:spLocks noChangeArrowheads="1"/>
          </p:cNvSpPr>
          <p:nvPr/>
        </p:nvSpPr>
        <p:spPr bwMode="auto">
          <a:xfrm>
            <a:off x="635000" y="1102013"/>
            <a:ext cx="7766050" cy="383182"/>
          </a:xfrm>
          <a:prstGeom prst="rect">
            <a:avLst/>
          </a:prstGeom>
          <a:noFill/>
          <a:ln w="3175">
            <a:noFill/>
            <a:miter lim="800000"/>
            <a:headEnd/>
            <a:tailEnd/>
          </a:ln>
        </p:spPr>
        <p:txBody>
          <a:bodyPr wrap="square" anchor="ctr">
            <a:spAutoFit/>
          </a:bodyPr>
          <a:lstStyle/>
          <a:p>
            <a:pPr algn="ctr" defTabSz="685800">
              <a:lnSpc>
                <a:spcPct val="90000"/>
              </a:lnSpc>
            </a:pPr>
            <a:r>
              <a:rPr lang="en-US" sz="2100" b="1" dirty="0">
                <a:solidFill>
                  <a:srgbClr val="000000"/>
                </a:solidFill>
                <a:latin typeface="Arial"/>
                <a:ea typeface="Tahoma" pitchFamily="34" charset="0"/>
                <a:cs typeface="Tahoma" pitchFamily="34" charset="0"/>
              </a:rPr>
              <a:t>IIJA CONSTRUCTION FUNDING OVERVIEW</a:t>
            </a:r>
          </a:p>
        </p:txBody>
      </p:sp>
      <p:sp>
        <p:nvSpPr>
          <p:cNvPr id="9" name="Content Placeholder 2">
            <a:extLst>
              <a:ext uri="{FF2B5EF4-FFF2-40B4-BE49-F238E27FC236}">
                <a16:creationId xmlns:a16="http://schemas.microsoft.com/office/drawing/2014/main" id="{D1F7750E-DD28-4482-A149-267C91C7E33D}"/>
              </a:ext>
            </a:extLst>
          </p:cNvPr>
          <p:cNvSpPr txBox="1">
            <a:spLocks/>
          </p:cNvSpPr>
          <p:nvPr/>
        </p:nvSpPr>
        <p:spPr>
          <a:xfrm>
            <a:off x="385177" y="1708354"/>
            <a:ext cx="8265695" cy="3991769"/>
          </a:xfrm>
          <a:prstGeom prst="rect">
            <a:avLst/>
          </a:prstGeom>
        </p:spPr>
        <p:txBody>
          <a:bodyPr anchor="t">
            <a:normAutofit/>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170260" lvl="1" indent="-170260" defTabSz="685800">
              <a:lnSpc>
                <a:spcPct val="120000"/>
              </a:lnSpc>
              <a:spcAft>
                <a:spcPts val="0"/>
              </a:spcAft>
              <a:buSzPct val="120000"/>
              <a:tabLst>
                <a:tab pos="171450" algn="l"/>
              </a:tabLst>
            </a:pPr>
            <a:r>
              <a:rPr lang="en-US" sz="1500" b="1" dirty="0">
                <a:solidFill>
                  <a:srgbClr val="000000"/>
                </a:solidFill>
                <a:ea typeface="Tahoma" pitchFamily="34" charset="0"/>
                <a:cs typeface="Tahoma" pitchFamily="34" charset="0"/>
              </a:rPr>
              <a:t>USACE funding for coastal habitat is provided through three mission areas, or “business lines” </a:t>
            </a:r>
          </a:p>
          <a:p>
            <a:pPr marL="346472" lvl="2" indent="-176213" defTabSz="685800">
              <a:lnSpc>
                <a:spcPct val="120000"/>
              </a:lnSpc>
              <a:spcAft>
                <a:spcPts val="0"/>
              </a:spcAft>
              <a:buSzPct val="120000"/>
              <a:tabLst>
                <a:tab pos="171450" algn="l"/>
              </a:tabLst>
            </a:pPr>
            <a:endParaRPr lang="en-US" b="1" dirty="0">
              <a:solidFill>
                <a:srgbClr val="000000"/>
              </a:solidFill>
              <a:ea typeface="Tahoma" pitchFamily="34" charset="0"/>
              <a:cs typeface="Tahoma" pitchFamily="34" charset="0"/>
            </a:endParaRPr>
          </a:p>
          <a:p>
            <a:pPr marL="346472" lvl="2" indent="-176213" defTabSz="685800">
              <a:lnSpc>
                <a:spcPct val="120000"/>
              </a:lnSpc>
              <a:spcAft>
                <a:spcPts val="0"/>
              </a:spcAft>
              <a:buSzPct val="120000"/>
              <a:tabLst>
                <a:tab pos="171450" algn="l"/>
              </a:tabLst>
            </a:pPr>
            <a:r>
              <a:rPr lang="en-US" b="1" dirty="0">
                <a:solidFill>
                  <a:srgbClr val="000000"/>
                </a:solidFill>
                <a:ea typeface="Tahoma" pitchFamily="34" charset="0"/>
                <a:cs typeface="Tahoma" pitchFamily="34" charset="0"/>
              </a:rPr>
              <a:t>Aquatic Ecosystem Restoration (AER)</a:t>
            </a:r>
          </a:p>
          <a:p>
            <a:pPr marL="515541" lvl="3" indent="-169069" defTabSz="685800">
              <a:lnSpc>
                <a:spcPct val="120000"/>
              </a:lnSpc>
              <a:spcAft>
                <a:spcPts val="0"/>
              </a:spcAft>
              <a:buSzPct val="120000"/>
              <a:tabLst>
                <a:tab pos="171450" algn="l"/>
              </a:tabLst>
            </a:pPr>
            <a:r>
              <a:rPr lang="en-US" dirty="0">
                <a:solidFill>
                  <a:srgbClr val="000000"/>
                </a:solidFill>
                <a:ea typeface="Tahoma" pitchFamily="34" charset="0"/>
                <a:cs typeface="Tahoma" pitchFamily="34" charset="0"/>
              </a:rPr>
              <a:t>Salt marsh creation, beneficial use for restoration purposes</a:t>
            </a:r>
          </a:p>
          <a:p>
            <a:pPr marL="685800" lvl="4" indent="-170260" defTabSz="685800">
              <a:lnSpc>
                <a:spcPct val="120000"/>
              </a:lnSpc>
              <a:spcAft>
                <a:spcPts val="0"/>
              </a:spcAft>
              <a:buSzPct val="120000"/>
              <a:tabLst>
                <a:tab pos="171450" algn="l"/>
              </a:tabLst>
            </a:pPr>
            <a:r>
              <a:rPr lang="en-US" dirty="0">
                <a:solidFill>
                  <a:srgbClr val="000000"/>
                </a:solidFill>
                <a:ea typeface="Tahoma" pitchFamily="34" charset="0"/>
                <a:cs typeface="Tahoma" pitchFamily="34" charset="0"/>
              </a:rPr>
              <a:t>Poplar Island, Lower Cape May Meadows</a:t>
            </a:r>
          </a:p>
          <a:p>
            <a:pPr marL="685800" lvl="4" indent="-170260" defTabSz="685800">
              <a:lnSpc>
                <a:spcPct val="120000"/>
              </a:lnSpc>
              <a:spcAft>
                <a:spcPts val="0"/>
              </a:spcAft>
              <a:buSzPct val="120000"/>
              <a:tabLst>
                <a:tab pos="171450" algn="l"/>
              </a:tabLst>
            </a:pPr>
            <a:endParaRPr lang="en-US" b="1" dirty="0">
              <a:solidFill>
                <a:srgbClr val="000000"/>
              </a:solidFill>
              <a:ea typeface="Tahoma" pitchFamily="34" charset="0"/>
              <a:cs typeface="Tahoma" pitchFamily="34" charset="0"/>
            </a:endParaRPr>
          </a:p>
          <a:p>
            <a:pPr marL="346472" lvl="2" indent="-176213" defTabSz="685800">
              <a:lnSpc>
                <a:spcPct val="120000"/>
              </a:lnSpc>
              <a:spcAft>
                <a:spcPts val="0"/>
              </a:spcAft>
              <a:buSzPct val="120000"/>
              <a:tabLst>
                <a:tab pos="171450" algn="l"/>
              </a:tabLst>
            </a:pPr>
            <a:r>
              <a:rPr lang="en-US" b="1" dirty="0">
                <a:solidFill>
                  <a:srgbClr val="000000"/>
                </a:solidFill>
                <a:ea typeface="Tahoma" pitchFamily="34" charset="0"/>
                <a:cs typeface="Tahoma" pitchFamily="34" charset="0"/>
              </a:rPr>
              <a:t>Navigation (NAV)</a:t>
            </a:r>
          </a:p>
          <a:p>
            <a:pPr marL="515541" lvl="3" indent="-169069" defTabSz="685800">
              <a:lnSpc>
                <a:spcPct val="120000"/>
              </a:lnSpc>
              <a:spcAft>
                <a:spcPts val="0"/>
              </a:spcAft>
              <a:buSzPct val="120000"/>
              <a:tabLst>
                <a:tab pos="171450" algn="l"/>
              </a:tabLst>
            </a:pPr>
            <a:r>
              <a:rPr lang="en-US" dirty="0">
                <a:solidFill>
                  <a:srgbClr val="000000"/>
                </a:solidFill>
                <a:ea typeface="Tahoma" pitchFamily="34" charset="0"/>
                <a:cs typeface="Tahoma" pitchFamily="34" charset="0"/>
              </a:rPr>
              <a:t>Beneficial Use of Dredged Material (e.g., Barnegat Bay)</a:t>
            </a:r>
          </a:p>
          <a:p>
            <a:pPr marL="346472" lvl="2" indent="-176213" defTabSz="685800">
              <a:lnSpc>
                <a:spcPct val="120000"/>
              </a:lnSpc>
              <a:spcAft>
                <a:spcPts val="0"/>
              </a:spcAft>
              <a:buSzPct val="120000"/>
              <a:tabLst>
                <a:tab pos="171450" algn="l"/>
              </a:tabLst>
            </a:pPr>
            <a:endParaRPr lang="en-US" b="1" dirty="0">
              <a:solidFill>
                <a:srgbClr val="000000"/>
              </a:solidFill>
              <a:ea typeface="Tahoma" pitchFamily="34" charset="0"/>
              <a:cs typeface="Tahoma" pitchFamily="34" charset="0"/>
            </a:endParaRPr>
          </a:p>
          <a:p>
            <a:pPr marL="346472" lvl="2" indent="-176213" defTabSz="685800">
              <a:lnSpc>
                <a:spcPct val="120000"/>
              </a:lnSpc>
              <a:spcAft>
                <a:spcPts val="0"/>
              </a:spcAft>
              <a:buSzPct val="120000"/>
              <a:tabLst>
                <a:tab pos="171450" algn="l"/>
              </a:tabLst>
            </a:pPr>
            <a:r>
              <a:rPr lang="en-US" b="1" dirty="0">
                <a:solidFill>
                  <a:srgbClr val="000000"/>
                </a:solidFill>
                <a:ea typeface="Tahoma" pitchFamily="34" charset="0"/>
                <a:cs typeface="Tahoma" pitchFamily="34" charset="0"/>
              </a:rPr>
              <a:t>Flood Risk Management/Coastal Storm Risk Management (FRM/CSRM)</a:t>
            </a:r>
          </a:p>
          <a:p>
            <a:pPr marL="515541" lvl="3" indent="-169069" defTabSz="685800">
              <a:lnSpc>
                <a:spcPct val="120000"/>
              </a:lnSpc>
              <a:spcAft>
                <a:spcPts val="0"/>
              </a:spcAft>
              <a:buSzPct val="120000"/>
              <a:tabLst>
                <a:tab pos="171450" algn="l"/>
              </a:tabLst>
            </a:pPr>
            <a:r>
              <a:rPr lang="en-US" dirty="0">
                <a:solidFill>
                  <a:srgbClr val="000000"/>
                </a:solidFill>
                <a:ea typeface="Tahoma" pitchFamily="34" charset="0"/>
                <a:cs typeface="Tahoma" pitchFamily="34" charset="0"/>
              </a:rPr>
              <a:t>Beach renourishment, marsh creation for coastal storm protection</a:t>
            </a:r>
          </a:p>
          <a:p>
            <a:pPr marL="170260" lvl="2" indent="0" defTabSz="685800">
              <a:lnSpc>
                <a:spcPct val="120000"/>
              </a:lnSpc>
              <a:spcAft>
                <a:spcPts val="0"/>
              </a:spcAft>
              <a:buSzPct val="120000"/>
              <a:buNone/>
              <a:tabLst>
                <a:tab pos="171450" algn="l"/>
              </a:tabLst>
            </a:pPr>
            <a:endParaRPr lang="en-US" b="1" dirty="0">
              <a:solidFill>
                <a:srgbClr val="000000"/>
              </a:solidFill>
              <a:ea typeface="Tahoma" pitchFamily="34" charset="0"/>
              <a:cs typeface="Tahoma" pitchFamily="34" charset="0"/>
            </a:endParaRPr>
          </a:p>
        </p:txBody>
      </p:sp>
    </p:spTree>
    <p:extLst>
      <p:ext uri="{BB962C8B-B14F-4D97-AF65-F5344CB8AC3E}">
        <p14:creationId xmlns:p14="http://schemas.microsoft.com/office/powerpoint/2010/main" val="123121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p:cNvSpPr>
            <a:spLocks noChangeArrowheads="1"/>
          </p:cNvSpPr>
          <p:nvPr/>
        </p:nvSpPr>
        <p:spPr bwMode="auto">
          <a:xfrm>
            <a:off x="635000" y="1102013"/>
            <a:ext cx="7766050" cy="383182"/>
          </a:xfrm>
          <a:prstGeom prst="rect">
            <a:avLst/>
          </a:prstGeom>
          <a:noFill/>
          <a:ln w="3175">
            <a:noFill/>
            <a:miter lim="800000"/>
            <a:headEnd/>
            <a:tailEnd/>
          </a:ln>
        </p:spPr>
        <p:txBody>
          <a:bodyPr wrap="square" anchor="ctr">
            <a:spAutoFit/>
          </a:bodyPr>
          <a:lstStyle/>
          <a:p>
            <a:pPr algn="ctr" defTabSz="685800">
              <a:lnSpc>
                <a:spcPct val="90000"/>
              </a:lnSpc>
            </a:pPr>
            <a:r>
              <a:rPr lang="en-US" sz="2100" b="1" dirty="0">
                <a:solidFill>
                  <a:srgbClr val="000000"/>
                </a:solidFill>
                <a:latin typeface="Arial"/>
                <a:ea typeface="Tahoma" pitchFamily="34" charset="0"/>
                <a:cs typeface="Tahoma" pitchFamily="34" charset="0"/>
              </a:rPr>
              <a:t>IIJA CONSTRUCTION FUNDING- Navigation</a:t>
            </a:r>
          </a:p>
        </p:txBody>
      </p:sp>
      <p:sp>
        <p:nvSpPr>
          <p:cNvPr id="9" name="Content Placeholder 2">
            <a:extLst>
              <a:ext uri="{FF2B5EF4-FFF2-40B4-BE49-F238E27FC236}">
                <a16:creationId xmlns:a16="http://schemas.microsoft.com/office/drawing/2014/main" id="{D1F7750E-DD28-4482-A149-267C91C7E33D}"/>
              </a:ext>
            </a:extLst>
          </p:cNvPr>
          <p:cNvSpPr txBox="1">
            <a:spLocks/>
          </p:cNvSpPr>
          <p:nvPr/>
        </p:nvSpPr>
        <p:spPr>
          <a:xfrm>
            <a:off x="432625" y="1762506"/>
            <a:ext cx="4495991" cy="3639312"/>
          </a:xfrm>
          <a:prstGeom prst="rect">
            <a:avLst/>
          </a:prstGeom>
        </p:spPr>
        <p:txBody>
          <a:bodyPr anchor="t">
            <a:normAutofit lnSpcReduction="10000"/>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170260" lvl="1" indent="-170260" defTabSz="685800">
              <a:lnSpc>
                <a:spcPct val="120000"/>
              </a:lnSpc>
              <a:spcAft>
                <a:spcPts val="0"/>
              </a:spcAft>
              <a:buSzPct val="120000"/>
              <a:tabLst>
                <a:tab pos="171450" algn="l"/>
              </a:tabLst>
            </a:pPr>
            <a:r>
              <a:rPr lang="en-US" sz="1500" b="1" dirty="0">
                <a:solidFill>
                  <a:srgbClr val="000000"/>
                </a:solidFill>
                <a:ea typeface="Tahoma" pitchFamily="34" charset="0"/>
                <a:cs typeface="Tahoma" pitchFamily="34" charset="0"/>
              </a:rPr>
              <a:t>$1.5M for Coastal Navigation</a:t>
            </a:r>
          </a:p>
          <a:p>
            <a:pPr marL="346472" lvl="2" indent="-176213" defTabSz="685800">
              <a:lnSpc>
                <a:spcPct val="120000"/>
              </a:lnSpc>
              <a:spcAft>
                <a:spcPts val="0"/>
              </a:spcAft>
              <a:buSzPct val="120000"/>
              <a:tabLst>
                <a:tab pos="171450" algn="l"/>
              </a:tabLst>
            </a:pPr>
            <a:r>
              <a:rPr lang="en-US" sz="1275" dirty="0">
                <a:solidFill>
                  <a:srgbClr val="000000"/>
                </a:solidFill>
                <a:ea typeface="Tahoma" pitchFamily="34" charset="0"/>
                <a:cs typeface="Tahoma" pitchFamily="34" charset="0"/>
              </a:rPr>
              <a:t>No specific language for beneficial use, but…</a:t>
            </a:r>
          </a:p>
          <a:p>
            <a:pPr marL="346472" lvl="2" indent="-176213" defTabSz="685800">
              <a:lnSpc>
                <a:spcPct val="120000"/>
              </a:lnSpc>
              <a:spcAft>
                <a:spcPts val="0"/>
              </a:spcAft>
              <a:buSzPct val="120000"/>
              <a:tabLst>
                <a:tab pos="171450" algn="l"/>
              </a:tabLst>
            </a:pPr>
            <a:r>
              <a:rPr lang="en-US" sz="1275" dirty="0">
                <a:solidFill>
                  <a:srgbClr val="000000"/>
                </a:solidFill>
                <a:ea typeface="Tahoma" pitchFamily="34" charset="0"/>
                <a:cs typeface="Tahoma" pitchFamily="34" charset="0"/>
              </a:rPr>
              <a:t>USACE Navigation Program has issued guidance stating beneficial use is a priority</a:t>
            </a:r>
          </a:p>
          <a:p>
            <a:pPr marL="346472" lvl="2" indent="-176213" defTabSz="685800">
              <a:lnSpc>
                <a:spcPct val="120000"/>
              </a:lnSpc>
              <a:spcAft>
                <a:spcPts val="0"/>
              </a:spcAft>
              <a:buSzPct val="120000"/>
              <a:tabLst>
                <a:tab pos="171450" algn="l"/>
              </a:tabLst>
            </a:pPr>
            <a:r>
              <a:rPr lang="en-US" sz="1275" dirty="0">
                <a:solidFill>
                  <a:srgbClr val="000000"/>
                </a:solidFill>
                <a:ea typeface="Tahoma" pitchFamily="34" charset="0"/>
                <a:cs typeface="Tahoma" pitchFamily="34" charset="0"/>
              </a:rPr>
              <a:t>USACE Chief of Engineers is placing a high priority on increasing beneficial use</a:t>
            </a:r>
          </a:p>
          <a:p>
            <a:pPr marL="346472" lvl="2" indent="-176213" defTabSz="685800">
              <a:lnSpc>
                <a:spcPct val="120000"/>
              </a:lnSpc>
              <a:spcAft>
                <a:spcPts val="0"/>
              </a:spcAft>
              <a:buSzPct val="120000"/>
              <a:tabLst>
                <a:tab pos="171450" algn="l"/>
              </a:tabLst>
            </a:pPr>
            <a:r>
              <a:rPr lang="en-US" sz="1275" dirty="0">
                <a:solidFill>
                  <a:srgbClr val="000000"/>
                </a:solidFill>
                <a:ea typeface="Tahoma" pitchFamily="34" charset="0"/>
                <a:cs typeface="Tahoma" pitchFamily="34" charset="0"/>
              </a:rPr>
              <a:t>WRDA 2020 Sec 125:</a:t>
            </a:r>
          </a:p>
          <a:p>
            <a:pPr marL="515541" lvl="3" indent="-169069" defTabSz="685800">
              <a:lnSpc>
                <a:spcPct val="120000"/>
              </a:lnSpc>
              <a:spcAft>
                <a:spcPts val="0"/>
              </a:spcAft>
              <a:buSzPct val="120000"/>
              <a:tabLst>
                <a:tab pos="171450" algn="l"/>
              </a:tabLst>
            </a:pPr>
            <a:r>
              <a:rPr lang="en-US" sz="1275" dirty="0">
                <a:solidFill>
                  <a:srgbClr val="000000"/>
                </a:solidFill>
                <a:ea typeface="Tahoma" pitchFamily="34" charset="0"/>
                <a:cs typeface="Tahoma" pitchFamily="34" charset="0"/>
              </a:rPr>
              <a:t>Establishes policy to maximize beneficial use of dredged material</a:t>
            </a:r>
          </a:p>
          <a:p>
            <a:pPr marL="515541" lvl="3" indent="-169069" defTabSz="685800">
              <a:lnSpc>
                <a:spcPct val="120000"/>
              </a:lnSpc>
              <a:spcAft>
                <a:spcPts val="0"/>
              </a:spcAft>
              <a:buSzPct val="120000"/>
              <a:tabLst>
                <a:tab pos="171450" algn="l"/>
              </a:tabLst>
            </a:pPr>
            <a:r>
              <a:rPr lang="en-US" sz="1275" dirty="0">
                <a:solidFill>
                  <a:srgbClr val="000000"/>
                </a:solidFill>
                <a:ea typeface="Tahoma" pitchFamily="34" charset="0"/>
                <a:cs typeface="Tahoma" pitchFamily="34" charset="0"/>
              </a:rPr>
              <a:t>Requires consideration of beneficial use alternatives for all USACE navigation projects and documentation of benefits calculation</a:t>
            </a:r>
          </a:p>
          <a:p>
            <a:pPr marL="515541" lvl="3" indent="-169069" defTabSz="685800">
              <a:lnSpc>
                <a:spcPct val="120000"/>
              </a:lnSpc>
              <a:spcAft>
                <a:spcPts val="0"/>
              </a:spcAft>
              <a:buSzPct val="120000"/>
              <a:tabLst>
                <a:tab pos="171450" algn="l"/>
              </a:tabLst>
            </a:pPr>
            <a:r>
              <a:rPr lang="en-US" sz="1275" dirty="0">
                <a:solidFill>
                  <a:srgbClr val="000000"/>
                </a:solidFill>
                <a:ea typeface="Tahoma" pitchFamily="34" charset="0"/>
                <a:cs typeface="Tahoma" pitchFamily="34" charset="0"/>
              </a:rPr>
              <a:t>Allows for federal funding above the Federal Standard (i.e., least-cost, env-acceptable alternative)</a:t>
            </a:r>
          </a:p>
          <a:p>
            <a:pPr marL="515541" lvl="3" indent="-169069" defTabSz="685800">
              <a:lnSpc>
                <a:spcPct val="120000"/>
              </a:lnSpc>
              <a:spcAft>
                <a:spcPts val="0"/>
              </a:spcAft>
              <a:buSzPct val="120000"/>
              <a:tabLst>
                <a:tab pos="171450" algn="l"/>
              </a:tabLst>
            </a:pPr>
            <a:r>
              <a:rPr lang="en-US" sz="1275" dirty="0">
                <a:solidFill>
                  <a:srgbClr val="000000"/>
                </a:solidFill>
                <a:ea typeface="Tahoma" pitchFamily="34" charset="0"/>
                <a:cs typeface="Tahoma" pitchFamily="34" charset="0"/>
              </a:rPr>
              <a:t>Requires preparation of Dredged Material Management Plans</a:t>
            </a:r>
          </a:p>
          <a:p>
            <a:pPr marL="346472" lvl="2" indent="-176213" defTabSz="685800">
              <a:lnSpc>
                <a:spcPct val="120000"/>
              </a:lnSpc>
              <a:spcAft>
                <a:spcPts val="0"/>
              </a:spcAft>
              <a:buSzPct val="120000"/>
              <a:tabLst>
                <a:tab pos="171450" algn="l"/>
              </a:tabLst>
            </a:pPr>
            <a:endParaRPr lang="en-US" sz="1275" b="1" dirty="0">
              <a:solidFill>
                <a:srgbClr val="000000"/>
              </a:solidFill>
              <a:ea typeface="Tahoma" pitchFamily="34" charset="0"/>
              <a:cs typeface="Tahoma" pitchFamily="34" charset="0"/>
            </a:endParaRPr>
          </a:p>
          <a:p>
            <a:pPr marL="346472" lvl="2" indent="-176213" defTabSz="685800">
              <a:lnSpc>
                <a:spcPct val="120000"/>
              </a:lnSpc>
              <a:spcAft>
                <a:spcPts val="0"/>
              </a:spcAft>
              <a:buSzPct val="120000"/>
              <a:tabLst>
                <a:tab pos="171450" algn="l"/>
              </a:tabLst>
            </a:pPr>
            <a:endParaRPr lang="en-US" sz="1050" b="1" dirty="0">
              <a:solidFill>
                <a:srgbClr val="000000"/>
              </a:solidFill>
              <a:ea typeface="Tahoma" pitchFamily="34" charset="0"/>
              <a:cs typeface="Tahoma" pitchFamily="34" charset="0"/>
            </a:endParaRPr>
          </a:p>
          <a:p>
            <a:pPr marL="170260" lvl="1" indent="-170260" defTabSz="685800">
              <a:lnSpc>
                <a:spcPct val="120000"/>
              </a:lnSpc>
              <a:spcAft>
                <a:spcPts val="0"/>
              </a:spcAft>
              <a:buSzPct val="120000"/>
              <a:tabLst>
                <a:tab pos="171450" algn="l"/>
              </a:tabLst>
            </a:pPr>
            <a:endParaRPr lang="en-US" sz="1500" b="1" dirty="0">
              <a:solidFill>
                <a:srgbClr val="000000"/>
              </a:solidFill>
              <a:ea typeface="Tahoma" pitchFamily="34" charset="0"/>
              <a:cs typeface="Tahoma" pitchFamily="34" charset="0"/>
            </a:endParaRPr>
          </a:p>
          <a:p>
            <a:pPr marL="170260" lvl="2" indent="0" defTabSz="685800">
              <a:lnSpc>
                <a:spcPct val="120000"/>
              </a:lnSpc>
              <a:spcAft>
                <a:spcPts val="0"/>
              </a:spcAft>
              <a:buSzPct val="120000"/>
              <a:buNone/>
              <a:tabLst>
                <a:tab pos="171450" algn="l"/>
              </a:tabLst>
            </a:pPr>
            <a:endParaRPr lang="en-US" b="1" dirty="0">
              <a:solidFill>
                <a:srgbClr val="000000"/>
              </a:solidFill>
              <a:ea typeface="Tahoma" pitchFamily="34" charset="0"/>
              <a:cs typeface="Tahoma" pitchFamily="34" charset="0"/>
            </a:endParaRPr>
          </a:p>
        </p:txBody>
      </p:sp>
      <p:pic>
        <p:nvPicPr>
          <p:cNvPr id="1026" name="Picture 2" descr="The Dredge Fullerton, owned and operated by Barnegat Bay Dredging Company, conducts dredging in the New Jersey Intracoastal Waterway near Stone Harbor, N.J. as part of a  U.S. Army Corps of Engineers project. The sediment was placed to create habitat on marshland owned by the New Jersey Division of Fish &amp; Wildlife.">
            <a:extLst>
              <a:ext uri="{FF2B5EF4-FFF2-40B4-BE49-F238E27FC236}">
                <a16:creationId xmlns:a16="http://schemas.microsoft.com/office/drawing/2014/main" id="{6F8A9ED0-6FC0-41A0-A40B-6CC549F58CB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11496" y="2372726"/>
            <a:ext cx="3599878" cy="26999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1E63EF7-4991-410C-A331-41A68E1A7975}"/>
              </a:ext>
            </a:extLst>
          </p:cNvPr>
          <p:cNvSpPr txBox="1"/>
          <p:nvPr/>
        </p:nvSpPr>
        <p:spPr>
          <a:xfrm>
            <a:off x="5111496" y="5072635"/>
            <a:ext cx="2167128" cy="253916"/>
          </a:xfrm>
          <a:prstGeom prst="rect">
            <a:avLst/>
          </a:prstGeom>
          <a:noFill/>
        </p:spPr>
        <p:txBody>
          <a:bodyPr wrap="square" rtlCol="0">
            <a:spAutoFit/>
          </a:bodyPr>
          <a:lstStyle/>
          <a:p>
            <a:pPr defTabSz="685800"/>
            <a:r>
              <a:rPr lang="en-US" sz="1050" i="1" dirty="0">
                <a:solidFill>
                  <a:srgbClr val="000000"/>
                </a:solidFill>
                <a:latin typeface="Arial"/>
              </a:rPr>
              <a:t>Barnegat Bay, NJ</a:t>
            </a:r>
          </a:p>
        </p:txBody>
      </p:sp>
    </p:spTree>
    <p:extLst>
      <p:ext uri="{BB962C8B-B14F-4D97-AF65-F5344CB8AC3E}">
        <p14:creationId xmlns:p14="http://schemas.microsoft.com/office/powerpoint/2010/main" val="348558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p:cNvSpPr>
            <a:spLocks noChangeArrowheads="1"/>
          </p:cNvSpPr>
          <p:nvPr/>
        </p:nvSpPr>
        <p:spPr bwMode="auto">
          <a:xfrm>
            <a:off x="635000" y="956589"/>
            <a:ext cx="7766050" cy="674031"/>
          </a:xfrm>
          <a:prstGeom prst="rect">
            <a:avLst/>
          </a:prstGeom>
          <a:noFill/>
          <a:ln w="3175">
            <a:noFill/>
            <a:miter lim="800000"/>
            <a:headEnd/>
            <a:tailEnd/>
          </a:ln>
        </p:spPr>
        <p:txBody>
          <a:bodyPr wrap="square" anchor="ctr">
            <a:spAutoFit/>
          </a:bodyPr>
          <a:lstStyle/>
          <a:p>
            <a:pPr algn="ctr" defTabSz="685800">
              <a:lnSpc>
                <a:spcPct val="90000"/>
              </a:lnSpc>
            </a:pPr>
            <a:r>
              <a:rPr lang="en-US" sz="2100" b="1" dirty="0">
                <a:solidFill>
                  <a:srgbClr val="000000"/>
                </a:solidFill>
                <a:latin typeface="Arial"/>
                <a:ea typeface="Tahoma" pitchFamily="34" charset="0"/>
                <a:cs typeface="Tahoma" pitchFamily="34" charset="0"/>
              </a:rPr>
              <a:t>IIJA CONSTRUCTION FUNDING- </a:t>
            </a:r>
          </a:p>
          <a:p>
            <a:pPr algn="ctr" defTabSz="685800">
              <a:lnSpc>
                <a:spcPct val="90000"/>
              </a:lnSpc>
            </a:pPr>
            <a:r>
              <a:rPr lang="en-US" sz="2100" b="1" dirty="0">
                <a:solidFill>
                  <a:srgbClr val="000000"/>
                </a:solidFill>
                <a:latin typeface="Arial"/>
                <a:ea typeface="Tahoma" pitchFamily="34" charset="0"/>
                <a:cs typeface="Tahoma" pitchFamily="34" charset="0"/>
              </a:rPr>
              <a:t>Coastal Storm Risk Management </a:t>
            </a:r>
          </a:p>
        </p:txBody>
      </p:sp>
      <p:sp>
        <p:nvSpPr>
          <p:cNvPr id="9" name="Content Placeholder 2">
            <a:extLst>
              <a:ext uri="{FF2B5EF4-FFF2-40B4-BE49-F238E27FC236}">
                <a16:creationId xmlns:a16="http://schemas.microsoft.com/office/drawing/2014/main" id="{D1F7750E-DD28-4482-A149-267C91C7E33D}"/>
              </a:ext>
            </a:extLst>
          </p:cNvPr>
          <p:cNvSpPr txBox="1">
            <a:spLocks/>
          </p:cNvSpPr>
          <p:nvPr/>
        </p:nvSpPr>
        <p:spPr>
          <a:xfrm>
            <a:off x="432625" y="1983700"/>
            <a:ext cx="4459415" cy="3235238"/>
          </a:xfrm>
          <a:prstGeom prst="rect">
            <a:avLst/>
          </a:prstGeom>
        </p:spPr>
        <p:txBody>
          <a:bodyPr anchor="t">
            <a:normAutofit/>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170260" lvl="1" indent="-170260" defTabSz="685800">
              <a:lnSpc>
                <a:spcPct val="120000"/>
              </a:lnSpc>
              <a:spcAft>
                <a:spcPts val="0"/>
              </a:spcAft>
              <a:buSzPct val="120000"/>
              <a:tabLst>
                <a:tab pos="171450" algn="l"/>
              </a:tabLst>
            </a:pPr>
            <a:r>
              <a:rPr lang="en-US" sz="1500" b="1" dirty="0">
                <a:solidFill>
                  <a:srgbClr val="000000"/>
                </a:solidFill>
                <a:ea typeface="Tahoma" pitchFamily="34" charset="0"/>
                <a:cs typeface="Tahoma" pitchFamily="34" charset="0"/>
              </a:rPr>
              <a:t>$2.55M for Coastal Storm Risk Management</a:t>
            </a:r>
          </a:p>
          <a:p>
            <a:pPr marL="346472" lvl="2" indent="-176213" defTabSz="685800">
              <a:lnSpc>
                <a:spcPct val="120000"/>
              </a:lnSpc>
              <a:spcAft>
                <a:spcPts val="0"/>
              </a:spcAft>
              <a:buSzPct val="120000"/>
              <a:tabLst>
                <a:tab pos="171450" algn="l"/>
              </a:tabLst>
            </a:pPr>
            <a:endParaRPr lang="en-US" sz="1275" dirty="0">
              <a:solidFill>
                <a:srgbClr val="000000"/>
              </a:solidFill>
              <a:ea typeface="Tahoma" pitchFamily="34" charset="0"/>
              <a:cs typeface="Tahoma" pitchFamily="34" charset="0"/>
            </a:endParaRPr>
          </a:p>
          <a:p>
            <a:pPr marL="346472" lvl="2" indent="-176213" defTabSz="685800">
              <a:lnSpc>
                <a:spcPct val="120000"/>
              </a:lnSpc>
              <a:spcAft>
                <a:spcPts val="0"/>
              </a:spcAft>
              <a:buSzPct val="120000"/>
              <a:tabLst>
                <a:tab pos="171450" algn="l"/>
              </a:tabLst>
            </a:pPr>
            <a:r>
              <a:rPr lang="en-US" sz="1275" dirty="0">
                <a:solidFill>
                  <a:srgbClr val="000000"/>
                </a:solidFill>
                <a:ea typeface="Tahoma" pitchFamily="34" charset="0"/>
                <a:cs typeface="Tahoma" pitchFamily="34" charset="0"/>
              </a:rPr>
              <a:t>$1B for “multi-purpose” </a:t>
            </a:r>
          </a:p>
          <a:p>
            <a:pPr marL="515541" lvl="3" indent="-169069" defTabSz="685800">
              <a:lnSpc>
                <a:spcPct val="120000"/>
              </a:lnSpc>
              <a:spcAft>
                <a:spcPts val="0"/>
              </a:spcAft>
              <a:buSzPct val="120000"/>
              <a:tabLst>
                <a:tab pos="171450" algn="l"/>
              </a:tabLst>
            </a:pPr>
            <a:r>
              <a:rPr lang="en-US" sz="1275" dirty="0">
                <a:solidFill>
                  <a:srgbClr val="000000"/>
                </a:solidFill>
                <a:ea typeface="Tahoma" pitchFamily="34" charset="0"/>
                <a:cs typeface="Tahoma" pitchFamily="34" charset="0"/>
              </a:rPr>
              <a:t>most CSRM multi-purpose are with aquatic ecosystem restoration)</a:t>
            </a:r>
          </a:p>
          <a:p>
            <a:pPr marL="346472" lvl="2" indent="-176213" defTabSz="685800">
              <a:lnSpc>
                <a:spcPct val="120000"/>
              </a:lnSpc>
              <a:spcAft>
                <a:spcPts val="0"/>
              </a:spcAft>
              <a:buSzPct val="120000"/>
              <a:tabLst>
                <a:tab pos="171450" algn="l"/>
              </a:tabLst>
            </a:pPr>
            <a:endParaRPr lang="en-US" sz="1275" dirty="0">
              <a:solidFill>
                <a:srgbClr val="000000"/>
              </a:solidFill>
              <a:ea typeface="Tahoma" pitchFamily="34" charset="0"/>
              <a:cs typeface="Tahoma" pitchFamily="34" charset="0"/>
            </a:endParaRPr>
          </a:p>
          <a:p>
            <a:pPr marL="346472" lvl="2" indent="-176213" defTabSz="685800">
              <a:lnSpc>
                <a:spcPct val="120000"/>
              </a:lnSpc>
              <a:spcAft>
                <a:spcPts val="0"/>
              </a:spcAft>
              <a:buSzPct val="120000"/>
              <a:tabLst>
                <a:tab pos="171450" algn="l"/>
              </a:tabLst>
            </a:pPr>
            <a:r>
              <a:rPr lang="en-US" sz="1275" dirty="0">
                <a:solidFill>
                  <a:srgbClr val="000000"/>
                </a:solidFill>
                <a:ea typeface="Tahoma" pitchFamily="34" charset="0"/>
                <a:cs typeface="Tahoma" pitchFamily="34" charset="0"/>
              </a:rPr>
              <a:t>$200M for shore protection (i.e., beach projects)</a:t>
            </a:r>
          </a:p>
          <a:p>
            <a:pPr marL="515541" lvl="3" indent="-169069" defTabSz="685800">
              <a:lnSpc>
                <a:spcPct val="120000"/>
              </a:lnSpc>
              <a:spcAft>
                <a:spcPts val="0"/>
              </a:spcAft>
              <a:buSzPct val="120000"/>
              <a:tabLst>
                <a:tab pos="171450" algn="l"/>
              </a:tabLst>
            </a:pPr>
            <a:r>
              <a:rPr lang="en-US" sz="1275" dirty="0">
                <a:solidFill>
                  <a:srgbClr val="000000"/>
                </a:solidFill>
                <a:ea typeface="Tahoma" pitchFamily="34" charset="0"/>
                <a:cs typeface="Tahoma" pitchFamily="34" charset="0"/>
              </a:rPr>
              <a:t>Funding allocated over 3 years </a:t>
            </a:r>
          </a:p>
          <a:p>
            <a:pPr marL="346472" lvl="2" indent="-176213" defTabSz="685800">
              <a:lnSpc>
                <a:spcPct val="120000"/>
              </a:lnSpc>
              <a:spcAft>
                <a:spcPts val="0"/>
              </a:spcAft>
              <a:buSzPct val="120000"/>
              <a:tabLst>
                <a:tab pos="171450" algn="l"/>
              </a:tabLst>
            </a:pPr>
            <a:endParaRPr lang="en-US" sz="1050" dirty="0">
              <a:solidFill>
                <a:srgbClr val="000000"/>
              </a:solidFill>
              <a:ea typeface="Tahoma" pitchFamily="34" charset="0"/>
              <a:cs typeface="Tahoma" pitchFamily="34" charset="0"/>
            </a:endParaRPr>
          </a:p>
          <a:p>
            <a:pPr marL="170260" lvl="1" indent="-170260" defTabSz="685800">
              <a:lnSpc>
                <a:spcPct val="120000"/>
              </a:lnSpc>
              <a:spcAft>
                <a:spcPts val="0"/>
              </a:spcAft>
              <a:buSzPct val="120000"/>
              <a:tabLst>
                <a:tab pos="171450" algn="l"/>
              </a:tabLst>
            </a:pPr>
            <a:endParaRPr lang="en-US" sz="1500" b="1" dirty="0">
              <a:solidFill>
                <a:srgbClr val="000000"/>
              </a:solidFill>
              <a:ea typeface="Tahoma" pitchFamily="34" charset="0"/>
              <a:cs typeface="Tahoma" pitchFamily="34" charset="0"/>
            </a:endParaRPr>
          </a:p>
          <a:p>
            <a:pPr marL="170260" lvl="2" indent="0" defTabSz="685800">
              <a:lnSpc>
                <a:spcPct val="120000"/>
              </a:lnSpc>
              <a:spcAft>
                <a:spcPts val="0"/>
              </a:spcAft>
              <a:buSzPct val="120000"/>
              <a:buNone/>
              <a:tabLst>
                <a:tab pos="171450" algn="l"/>
              </a:tabLst>
            </a:pPr>
            <a:endParaRPr lang="en-US" b="1" dirty="0">
              <a:solidFill>
                <a:srgbClr val="000000"/>
              </a:solidFill>
              <a:ea typeface="Tahoma" pitchFamily="34" charset="0"/>
              <a:cs typeface="Tahoma" pitchFamily="34" charset="0"/>
            </a:endParaRPr>
          </a:p>
        </p:txBody>
      </p:sp>
      <p:sp>
        <p:nvSpPr>
          <p:cNvPr id="2" name="TextBox 1">
            <a:extLst>
              <a:ext uri="{FF2B5EF4-FFF2-40B4-BE49-F238E27FC236}">
                <a16:creationId xmlns:a16="http://schemas.microsoft.com/office/drawing/2014/main" id="{91E63EF7-4991-410C-A331-41A68E1A7975}"/>
              </a:ext>
            </a:extLst>
          </p:cNvPr>
          <p:cNvSpPr txBox="1"/>
          <p:nvPr/>
        </p:nvSpPr>
        <p:spPr>
          <a:xfrm>
            <a:off x="2636209" y="7109342"/>
            <a:ext cx="3492986" cy="253916"/>
          </a:xfrm>
          <a:prstGeom prst="rect">
            <a:avLst/>
          </a:prstGeom>
          <a:noFill/>
        </p:spPr>
        <p:txBody>
          <a:bodyPr wrap="square" rtlCol="0">
            <a:spAutoFit/>
          </a:bodyPr>
          <a:lstStyle/>
          <a:p>
            <a:pPr defTabSz="685800"/>
            <a:r>
              <a:rPr lang="en-US" sz="1050" i="1" dirty="0">
                <a:solidFill>
                  <a:srgbClr val="000000"/>
                </a:solidFill>
                <a:latin typeface="Arial"/>
              </a:rPr>
              <a:t>Barnegat Bay, NJ</a:t>
            </a:r>
          </a:p>
        </p:txBody>
      </p:sp>
      <p:pic>
        <p:nvPicPr>
          <p:cNvPr id="6" name="Picture 2" descr="Sand dunes | NatureScot">
            <a:extLst>
              <a:ext uri="{FF2B5EF4-FFF2-40B4-BE49-F238E27FC236}">
                <a16:creationId xmlns:a16="http://schemas.microsoft.com/office/drawing/2014/main" id="{05ABDF97-49D7-4E39-BA59-016DD8977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957" y="1806455"/>
            <a:ext cx="3965418" cy="263880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Network for Engineering With Nature: Developing Future Practice and  Practitioners">
            <a:extLst>
              <a:ext uri="{FF2B5EF4-FFF2-40B4-BE49-F238E27FC236}">
                <a16:creationId xmlns:a16="http://schemas.microsoft.com/office/drawing/2014/main" id="{766815D8-10B7-44C7-BAE0-02F82E1739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398" y="4229498"/>
            <a:ext cx="5169932" cy="128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063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p:cNvSpPr>
            <a:spLocks noChangeArrowheads="1"/>
          </p:cNvSpPr>
          <p:nvPr/>
        </p:nvSpPr>
        <p:spPr bwMode="auto">
          <a:xfrm>
            <a:off x="635000" y="956589"/>
            <a:ext cx="7766050" cy="674031"/>
          </a:xfrm>
          <a:prstGeom prst="rect">
            <a:avLst/>
          </a:prstGeom>
          <a:noFill/>
          <a:ln w="3175">
            <a:noFill/>
            <a:miter lim="800000"/>
            <a:headEnd/>
            <a:tailEnd/>
          </a:ln>
        </p:spPr>
        <p:txBody>
          <a:bodyPr wrap="square" anchor="ctr">
            <a:spAutoFit/>
          </a:bodyPr>
          <a:lstStyle/>
          <a:p>
            <a:pPr algn="ctr" defTabSz="685800">
              <a:lnSpc>
                <a:spcPct val="90000"/>
              </a:lnSpc>
            </a:pPr>
            <a:r>
              <a:rPr lang="en-US" sz="2100" b="1" dirty="0">
                <a:solidFill>
                  <a:srgbClr val="000000"/>
                </a:solidFill>
                <a:latin typeface="Arial"/>
                <a:ea typeface="Tahoma" pitchFamily="34" charset="0"/>
                <a:cs typeface="Tahoma" pitchFamily="34" charset="0"/>
              </a:rPr>
              <a:t>IIJA CONSTRUCTION FUNDING- </a:t>
            </a:r>
          </a:p>
          <a:p>
            <a:pPr algn="ctr" defTabSz="685800">
              <a:lnSpc>
                <a:spcPct val="90000"/>
              </a:lnSpc>
            </a:pPr>
            <a:r>
              <a:rPr lang="en-US" sz="2100" b="1" dirty="0">
                <a:solidFill>
                  <a:srgbClr val="000000"/>
                </a:solidFill>
                <a:latin typeface="Arial"/>
                <a:ea typeface="Tahoma" pitchFamily="34" charset="0"/>
                <a:cs typeface="Tahoma" pitchFamily="34" charset="0"/>
              </a:rPr>
              <a:t>Aquatic Ecosystem Restoration</a:t>
            </a:r>
          </a:p>
        </p:txBody>
      </p:sp>
      <p:sp>
        <p:nvSpPr>
          <p:cNvPr id="9" name="Content Placeholder 2">
            <a:extLst>
              <a:ext uri="{FF2B5EF4-FFF2-40B4-BE49-F238E27FC236}">
                <a16:creationId xmlns:a16="http://schemas.microsoft.com/office/drawing/2014/main" id="{D1F7750E-DD28-4482-A149-267C91C7E33D}"/>
              </a:ext>
            </a:extLst>
          </p:cNvPr>
          <p:cNvSpPr txBox="1">
            <a:spLocks/>
          </p:cNvSpPr>
          <p:nvPr/>
        </p:nvSpPr>
        <p:spPr>
          <a:xfrm>
            <a:off x="432625" y="1983700"/>
            <a:ext cx="4459415" cy="3235238"/>
          </a:xfrm>
          <a:prstGeom prst="rect">
            <a:avLst/>
          </a:prstGeom>
        </p:spPr>
        <p:txBody>
          <a:bodyPr anchor="t">
            <a:normAutofit/>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170260" lvl="1" indent="-170260" defTabSz="685800">
              <a:lnSpc>
                <a:spcPct val="120000"/>
              </a:lnSpc>
              <a:spcAft>
                <a:spcPts val="0"/>
              </a:spcAft>
              <a:buSzPct val="120000"/>
              <a:tabLst>
                <a:tab pos="171450" algn="l"/>
              </a:tabLst>
            </a:pPr>
            <a:r>
              <a:rPr lang="en-US" sz="1500" b="1" dirty="0">
                <a:solidFill>
                  <a:srgbClr val="000000"/>
                </a:solidFill>
                <a:ea typeface="Tahoma" pitchFamily="34" charset="0"/>
                <a:cs typeface="Tahoma" pitchFamily="34" charset="0"/>
              </a:rPr>
              <a:t>$1.9 for Aquatic Ecosystem Restoration</a:t>
            </a:r>
          </a:p>
          <a:p>
            <a:pPr marL="346472" lvl="2" indent="-176213" defTabSz="685800">
              <a:lnSpc>
                <a:spcPct val="120000"/>
              </a:lnSpc>
              <a:spcAft>
                <a:spcPts val="0"/>
              </a:spcAft>
              <a:buSzPct val="120000"/>
              <a:tabLst>
                <a:tab pos="171450" algn="l"/>
              </a:tabLst>
            </a:pPr>
            <a:endParaRPr lang="en-US" sz="1275" dirty="0">
              <a:solidFill>
                <a:srgbClr val="000000"/>
              </a:solidFill>
              <a:ea typeface="Tahoma" pitchFamily="34" charset="0"/>
              <a:cs typeface="Tahoma" pitchFamily="34" charset="0"/>
            </a:endParaRPr>
          </a:p>
          <a:p>
            <a:pPr marL="346472" lvl="2" indent="-176213" defTabSz="685800">
              <a:lnSpc>
                <a:spcPct val="120000"/>
              </a:lnSpc>
              <a:spcAft>
                <a:spcPts val="0"/>
              </a:spcAft>
              <a:buSzPct val="120000"/>
              <a:tabLst>
                <a:tab pos="171450" algn="l"/>
              </a:tabLst>
            </a:pPr>
            <a:r>
              <a:rPr lang="en-US" sz="1275" dirty="0">
                <a:solidFill>
                  <a:srgbClr val="000000"/>
                </a:solidFill>
                <a:ea typeface="Tahoma" pitchFamily="34" charset="0"/>
                <a:cs typeface="Tahoma" pitchFamily="34" charset="0"/>
              </a:rPr>
              <a:t>$1B for “multi-purpose” </a:t>
            </a:r>
          </a:p>
          <a:p>
            <a:pPr marL="515541" lvl="3" indent="-169069" defTabSz="685800">
              <a:lnSpc>
                <a:spcPct val="120000"/>
              </a:lnSpc>
              <a:spcAft>
                <a:spcPts val="0"/>
              </a:spcAft>
              <a:buSzPct val="120000"/>
              <a:tabLst>
                <a:tab pos="171450" algn="l"/>
              </a:tabLst>
            </a:pPr>
            <a:r>
              <a:rPr lang="en-US" sz="1275" dirty="0">
                <a:solidFill>
                  <a:srgbClr val="000000"/>
                </a:solidFill>
                <a:ea typeface="Tahoma" pitchFamily="34" charset="0"/>
                <a:cs typeface="Tahoma" pitchFamily="34" charset="0"/>
              </a:rPr>
              <a:t>Can include coastal storm risk management, navigation, or inland flood risk management</a:t>
            </a:r>
          </a:p>
          <a:p>
            <a:pPr marL="346472" lvl="2" indent="-176213" defTabSz="685800">
              <a:lnSpc>
                <a:spcPct val="120000"/>
              </a:lnSpc>
              <a:spcAft>
                <a:spcPts val="0"/>
              </a:spcAft>
              <a:buSzPct val="120000"/>
              <a:tabLst>
                <a:tab pos="171450" algn="l"/>
              </a:tabLst>
            </a:pPr>
            <a:endParaRPr lang="en-US" sz="1275" dirty="0">
              <a:solidFill>
                <a:srgbClr val="000000"/>
              </a:solidFill>
              <a:ea typeface="Tahoma" pitchFamily="34" charset="0"/>
              <a:cs typeface="Tahoma" pitchFamily="34" charset="0"/>
            </a:endParaRPr>
          </a:p>
          <a:p>
            <a:pPr marL="346472" lvl="2" indent="-176213" defTabSz="685800">
              <a:lnSpc>
                <a:spcPct val="120000"/>
              </a:lnSpc>
              <a:spcAft>
                <a:spcPts val="0"/>
              </a:spcAft>
              <a:buSzPct val="120000"/>
              <a:tabLst>
                <a:tab pos="171450" algn="l"/>
              </a:tabLst>
            </a:pPr>
            <a:endParaRPr lang="en-US" sz="1050" dirty="0">
              <a:solidFill>
                <a:srgbClr val="000000"/>
              </a:solidFill>
              <a:ea typeface="Tahoma" pitchFamily="34" charset="0"/>
              <a:cs typeface="Tahoma" pitchFamily="34" charset="0"/>
            </a:endParaRPr>
          </a:p>
          <a:p>
            <a:pPr marL="170260" lvl="1" indent="-170260" defTabSz="685800">
              <a:lnSpc>
                <a:spcPct val="120000"/>
              </a:lnSpc>
              <a:spcAft>
                <a:spcPts val="0"/>
              </a:spcAft>
              <a:buSzPct val="120000"/>
              <a:tabLst>
                <a:tab pos="171450" algn="l"/>
              </a:tabLst>
            </a:pPr>
            <a:endParaRPr lang="en-US" sz="1500" b="1" dirty="0">
              <a:solidFill>
                <a:srgbClr val="000000"/>
              </a:solidFill>
              <a:ea typeface="Tahoma" pitchFamily="34" charset="0"/>
              <a:cs typeface="Tahoma" pitchFamily="34" charset="0"/>
            </a:endParaRPr>
          </a:p>
          <a:p>
            <a:pPr marL="170260" lvl="2" indent="0" defTabSz="685800">
              <a:lnSpc>
                <a:spcPct val="120000"/>
              </a:lnSpc>
              <a:spcAft>
                <a:spcPts val="0"/>
              </a:spcAft>
              <a:buSzPct val="120000"/>
              <a:buNone/>
              <a:tabLst>
                <a:tab pos="171450" algn="l"/>
              </a:tabLst>
            </a:pPr>
            <a:endParaRPr lang="en-US" b="1" dirty="0">
              <a:solidFill>
                <a:srgbClr val="000000"/>
              </a:solidFill>
              <a:ea typeface="Tahoma" pitchFamily="34" charset="0"/>
              <a:cs typeface="Tahoma" pitchFamily="34" charset="0"/>
            </a:endParaRPr>
          </a:p>
        </p:txBody>
      </p:sp>
      <p:sp>
        <p:nvSpPr>
          <p:cNvPr id="2" name="TextBox 1">
            <a:extLst>
              <a:ext uri="{FF2B5EF4-FFF2-40B4-BE49-F238E27FC236}">
                <a16:creationId xmlns:a16="http://schemas.microsoft.com/office/drawing/2014/main" id="{91E63EF7-4991-410C-A331-41A68E1A7975}"/>
              </a:ext>
            </a:extLst>
          </p:cNvPr>
          <p:cNvSpPr txBox="1"/>
          <p:nvPr/>
        </p:nvSpPr>
        <p:spPr>
          <a:xfrm>
            <a:off x="4892040" y="5051545"/>
            <a:ext cx="2167128" cy="253916"/>
          </a:xfrm>
          <a:prstGeom prst="rect">
            <a:avLst/>
          </a:prstGeom>
          <a:noFill/>
        </p:spPr>
        <p:txBody>
          <a:bodyPr wrap="square" rtlCol="0">
            <a:spAutoFit/>
          </a:bodyPr>
          <a:lstStyle/>
          <a:p>
            <a:pPr defTabSz="685800"/>
            <a:r>
              <a:rPr lang="en-US" sz="1050" i="1" dirty="0">
                <a:solidFill>
                  <a:srgbClr val="000000"/>
                </a:solidFill>
                <a:latin typeface="Arial"/>
              </a:rPr>
              <a:t>Stewart’s Creek, MA</a:t>
            </a:r>
          </a:p>
        </p:txBody>
      </p:sp>
      <p:pic>
        <p:nvPicPr>
          <p:cNvPr id="2052" name="Picture 4">
            <a:extLst>
              <a:ext uri="{FF2B5EF4-FFF2-40B4-BE49-F238E27FC236}">
                <a16:creationId xmlns:a16="http://schemas.microsoft.com/office/drawing/2014/main" id="{22A07D11-6DE7-4B67-B6F3-FC14ACDA484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05007" y="2211431"/>
            <a:ext cx="3706368" cy="277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704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p:cNvSpPr>
            <a:spLocks noChangeArrowheads="1"/>
          </p:cNvSpPr>
          <p:nvPr/>
        </p:nvSpPr>
        <p:spPr bwMode="auto">
          <a:xfrm>
            <a:off x="635000" y="1102013"/>
            <a:ext cx="7766050" cy="383182"/>
          </a:xfrm>
          <a:prstGeom prst="rect">
            <a:avLst/>
          </a:prstGeom>
          <a:noFill/>
          <a:ln w="3175">
            <a:noFill/>
            <a:miter lim="800000"/>
            <a:headEnd/>
            <a:tailEnd/>
          </a:ln>
        </p:spPr>
        <p:txBody>
          <a:bodyPr wrap="square" anchor="ctr">
            <a:spAutoFit/>
          </a:bodyPr>
          <a:lstStyle/>
          <a:p>
            <a:pPr algn="ctr" defTabSz="685800">
              <a:lnSpc>
                <a:spcPct val="90000"/>
              </a:lnSpc>
            </a:pPr>
            <a:r>
              <a:rPr lang="en-US" sz="2100" b="1" dirty="0">
                <a:solidFill>
                  <a:srgbClr val="000000"/>
                </a:solidFill>
                <a:latin typeface="Arial"/>
                <a:ea typeface="Tahoma" pitchFamily="34" charset="0"/>
                <a:cs typeface="Tahoma" pitchFamily="34" charset="0"/>
              </a:rPr>
              <a:t>IIJA CONSTRUCTION FUNDING- Opportunities</a:t>
            </a:r>
          </a:p>
        </p:txBody>
      </p:sp>
      <p:sp>
        <p:nvSpPr>
          <p:cNvPr id="9" name="Content Placeholder 2">
            <a:extLst>
              <a:ext uri="{FF2B5EF4-FFF2-40B4-BE49-F238E27FC236}">
                <a16:creationId xmlns:a16="http://schemas.microsoft.com/office/drawing/2014/main" id="{D1F7750E-DD28-4482-A149-267C91C7E33D}"/>
              </a:ext>
            </a:extLst>
          </p:cNvPr>
          <p:cNvSpPr txBox="1">
            <a:spLocks/>
          </p:cNvSpPr>
          <p:nvPr/>
        </p:nvSpPr>
        <p:spPr>
          <a:xfrm>
            <a:off x="432625" y="1983700"/>
            <a:ext cx="4459415" cy="3235238"/>
          </a:xfrm>
          <a:prstGeom prst="rect">
            <a:avLst/>
          </a:prstGeom>
        </p:spPr>
        <p:txBody>
          <a:bodyPr anchor="t">
            <a:normAutofit/>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346472" lvl="2" indent="-176213" defTabSz="685800">
              <a:lnSpc>
                <a:spcPct val="120000"/>
              </a:lnSpc>
              <a:spcAft>
                <a:spcPts val="0"/>
              </a:spcAft>
              <a:buSzPct val="120000"/>
              <a:tabLst>
                <a:tab pos="171450" algn="l"/>
              </a:tabLst>
            </a:pPr>
            <a:endParaRPr lang="en-US" sz="1275" dirty="0">
              <a:solidFill>
                <a:srgbClr val="000000"/>
              </a:solidFill>
              <a:ea typeface="Tahoma" pitchFamily="34" charset="0"/>
              <a:cs typeface="Tahoma" pitchFamily="34" charset="0"/>
            </a:endParaRPr>
          </a:p>
          <a:p>
            <a:pPr marL="346472" lvl="2" indent="-176213" defTabSz="685800">
              <a:lnSpc>
                <a:spcPct val="120000"/>
              </a:lnSpc>
              <a:spcAft>
                <a:spcPts val="0"/>
              </a:spcAft>
              <a:buSzPct val="120000"/>
              <a:tabLst>
                <a:tab pos="171450" algn="l"/>
              </a:tabLst>
            </a:pPr>
            <a:endParaRPr lang="en-US" sz="1050" dirty="0">
              <a:solidFill>
                <a:srgbClr val="000000"/>
              </a:solidFill>
              <a:ea typeface="Tahoma" pitchFamily="34" charset="0"/>
              <a:cs typeface="Tahoma" pitchFamily="34" charset="0"/>
            </a:endParaRPr>
          </a:p>
          <a:p>
            <a:pPr marL="170260" lvl="1" indent="-170260" defTabSz="685800">
              <a:lnSpc>
                <a:spcPct val="120000"/>
              </a:lnSpc>
              <a:spcAft>
                <a:spcPts val="0"/>
              </a:spcAft>
              <a:buSzPct val="120000"/>
              <a:tabLst>
                <a:tab pos="171450" algn="l"/>
              </a:tabLst>
            </a:pPr>
            <a:endParaRPr lang="en-US" sz="1500" b="1" dirty="0">
              <a:solidFill>
                <a:srgbClr val="000000"/>
              </a:solidFill>
              <a:ea typeface="Tahoma" pitchFamily="34" charset="0"/>
              <a:cs typeface="Tahoma" pitchFamily="34" charset="0"/>
            </a:endParaRPr>
          </a:p>
          <a:p>
            <a:pPr marL="170260" lvl="2" indent="0" defTabSz="685800">
              <a:lnSpc>
                <a:spcPct val="120000"/>
              </a:lnSpc>
              <a:spcAft>
                <a:spcPts val="0"/>
              </a:spcAft>
              <a:buSzPct val="120000"/>
              <a:buNone/>
              <a:tabLst>
                <a:tab pos="171450" algn="l"/>
              </a:tabLst>
            </a:pPr>
            <a:endParaRPr lang="en-US" b="1" dirty="0">
              <a:solidFill>
                <a:srgbClr val="000000"/>
              </a:solidFill>
              <a:ea typeface="Tahoma" pitchFamily="34" charset="0"/>
              <a:cs typeface="Tahoma" pitchFamily="34" charset="0"/>
            </a:endParaRPr>
          </a:p>
        </p:txBody>
      </p:sp>
      <p:pic>
        <p:nvPicPr>
          <p:cNvPr id="4098" name="Picture 2" descr="Protecting saltmarsh sparrows - The Trustees of Reservations">
            <a:extLst>
              <a:ext uri="{FF2B5EF4-FFF2-40B4-BE49-F238E27FC236}">
                <a16:creationId xmlns:a16="http://schemas.microsoft.com/office/drawing/2014/main" id="{E35426BE-87F1-4118-B23E-A7EA4BC31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790" y="2526297"/>
            <a:ext cx="2490339" cy="165720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EC58B00A-DBB2-42DE-A86A-4CE845B9CA2A}"/>
              </a:ext>
            </a:extLst>
          </p:cNvPr>
          <p:cNvSpPr txBox="1">
            <a:spLocks/>
          </p:cNvSpPr>
          <p:nvPr/>
        </p:nvSpPr>
        <p:spPr>
          <a:xfrm>
            <a:off x="903541" y="1858518"/>
            <a:ext cx="5350955" cy="3579876"/>
          </a:xfrm>
          <a:prstGeom prst="rect">
            <a:avLst/>
          </a:prstGeom>
        </p:spPr>
        <p:txBody>
          <a:bodyPr anchor="t">
            <a:normAutofit fontScale="92500"/>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170260" lvl="1" indent="-170260" defTabSz="685800">
              <a:lnSpc>
                <a:spcPct val="120000"/>
              </a:lnSpc>
              <a:spcAft>
                <a:spcPts val="0"/>
              </a:spcAft>
              <a:buSzPct val="120000"/>
              <a:tabLst>
                <a:tab pos="171450" algn="l"/>
              </a:tabLst>
            </a:pPr>
            <a:r>
              <a:rPr lang="en-US" sz="1500" b="1" dirty="0">
                <a:solidFill>
                  <a:srgbClr val="000000"/>
                </a:solidFill>
                <a:ea typeface="Tahoma" pitchFamily="34" charset="0"/>
                <a:cs typeface="Tahoma" pitchFamily="34" charset="0"/>
              </a:rPr>
              <a:t>No changes in the cost sharing requirements with non-Federal partners (with a few exceptions) </a:t>
            </a:r>
          </a:p>
          <a:p>
            <a:pPr marL="170260" lvl="1" indent="-170260" defTabSz="685800">
              <a:lnSpc>
                <a:spcPct val="120000"/>
              </a:lnSpc>
              <a:spcAft>
                <a:spcPts val="0"/>
              </a:spcAft>
              <a:buSzPct val="120000"/>
              <a:tabLst>
                <a:tab pos="171450" algn="l"/>
              </a:tabLst>
            </a:pPr>
            <a:endParaRPr lang="en-US" sz="1500" b="1" dirty="0">
              <a:solidFill>
                <a:srgbClr val="000000"/>
              </a:solidFill>
              <a:ea typeface="Tahoma" pitchFamily="34" charset="0"/>
              <a:cs typeface="Tahoma" pitchFamily="34" charset="0"/>
            </a:endParaRPr>
          </a:p>
          <a:p>
            <a:pPr marL="170260" lvl="1" indent="-170260" defTabSz="685800">
              <a:lnSpc>
                <a:spcPct val="120000"/>
              </a:lnSpc>
              <a:spcAft>
                <a:spcPts val="0"/>
              </a:spcAft>
              <a:buSzPct val="120000"/>
              <a:tabLst>
                <a:tab pos="171450" algn="l"/>
              </a:tabLst>
            </a:pPr>
            <a:r>
              <a:rPr lang="en-US" sz="1500" b="1" dirty="0">
                <a:solidFill>
                  <a:srgbClr val="000000"/>
                </a:solidFill>
                <a:ea typeface="Tahoma" pitchFamily="34" charset="0"/>
                <a:cs typeface="Tahoma" pitchFamily="34" charset="0"/>
              </a:rPr>
              <a:t>Prioritization process is similar to typical appropriations </a:t>
            </a:r>
          </a:p>
          <a:p>
            <a:pPr marL="346472" lvl="2" indent="-176213" defTabSz="685800">
              <a:lnSpc>
                <a:spcPct val="120000"/>
              </a:lnSpc>
              <a:spcAft>
                <a:spcPts val="0"/>
              </a:spcAft>
              <a:buSzPct val="120000"/>
              <a:tabLst>
                <a:tab pos="171450" algn="l"/>
              </a:tabLst>
            </a:pPr>
            <a:r>
              <a:rPr lang="en-US" dirty="0">
                <a:solidFill>
                  <a:srgbClr val="000000"/>
                </a:solidFill>
                <a:ea typeface="Tahoma" pitchFamily="34" charset="0"/>
                <a:cs typeface="Tahoma" pitchFamily="34" charset="0"/>
              </a:rPr>
              <a:t>USACE -&gt; Army -&gt; Office of Management and Budget</a:t>
            </a:r>
          </a:p>
          <a:p>
            <a:pPr marL="346472" lvl="2" indent="-176213" defTabSz="685800">
              <a:lnSpc>
                <a:spcPct val="120000"/>
              </a:lnSpc>
              <a:spcAft>
                <a:spcPts val="0"/>
              </a:spcAft>
              <a:buSzPct val="120000"/>
              <a:tabLst>
                <a:tab pos="171450" algn="l"/>
              </a:tabLst>
            </a:pPr>
            <a:r>
              <a:rPr lang="en-US" dirty="0">
                <a:solidFill>
                  <a:srgbClr val="000000"/>
                </a:solidFill>
                <a:ea typeface="Tahoma" pitchFamily="34" charset="0"/>
                <a:cs typeface="Tahoma" pitchFamily="34" charset="0"/>
              </a:rPr>
              <a:t>Significant opportunities with recent WRDA legislation to increase beneficial use</a:t>
            </a:r>
            <a:br>
              <a:rPr lang="en-US" dirty="0">
                <a:solidFill>
                  <a:srgbClr val="000000"/>
                </a:solidFill>
                <a:ea typeface="Tahoma" pitchFamily="34" charset="0"/>
                <a:cs typeface="Tahoma" pitchFamily="34" charset="0"/>
              </a:rPr>
            </a:br>
            <a:endParaRPr lang="en-US" dirty="0">
              <a:solidFill>
                <a:srgbClr val="000000"/>
              </a:solidFill>
              <a:ea typeface="Tahoma" pitchFamily="34" charset="0"/>
              <a:cs typeface="Tahoma" pitchFamily="34" charset="0"/>
            </a:endParaRPr>
          </a:p>
          <a:p>
            <a:pPr marL="170260" lvl="1" indent="-170260" defTabSz="685800">
              <a:lnSpc>
                <a:spcPct val="120000"/>
              </a:lnSpc>
              <a:spcAft>
                <a:spcPts val="0"/>
              </a:spcAft>
              <a:buSzPct val="120000"/>
              <a:tabLst>
                <a:tab pos="171450" algn="l"/>
              </a:tabLst>
            </a:pPr>
            <a:r>
              <a:rPr lang="en-US" sz="1575" b="1" dirty="0">
                <a:solidFill>
                  <a:srgbClr val="000000"/>
                </a:solidFill>
                <a:ea typeface="Tahoma" pitchFamily="34" charset="0"/>
                <a:cs typeface="Tahoma" pitchFamily="34" charset="0"/>
              </a:rPr>
              <a:t>Consider Admin priorities for climate resilience, environmental justice, Tribal nations</a:t>
            </a:r>
          </a:p>
          <a:p>
            <a:pPr marL="346472" lvl="2" indent="-176213" defTabSz="685800">
              <a:lnSpc>
                <a:spcPct val="120000"/>
              </a:lnSpc>
              <a:spcAft>
                <a:spcPts val="0"/>
              </a:spcAft>
              <a:buSzPct val="120000"/>
              <a:tabLst>
                <a:tab pos="171450" algn="l"/>
              </a:tabLst>
            </a:pPr>
            <a:endParaRPr lang="en-US" dirty="0">
              <a:solidFill>
                <a:srgbClr val="000000"/>
              </a:solidFill>
              <a:ea typeface="Tahoma" pitchFamily="34" charset="0"/>
              <a:cs typeface="Tahoma" pitchFamily="34" charset="0"/>
            </a:endParaRPr>
          </a:p>
          <a:p>
            <a:pPr marL="170260" lvl="1" indent="-170260" defTabSz="685800">
              <a:lnSpc>
                <a:spcPct val="120000"/>
              </a:lnSpc>
              <a:spcAft>
                <a:spcPts val="0"/>
              </a:spcAft>
              <a:buSzPct val="120000"/>
              <a:tabLst>
                <a:tab pos="171450" algn="l"/>
              </a:tabLst>
            </a:pPr>
            <a:r>
              <a:rPr lang="en-US" sz="1500" b="1" dirty="0">
                <a:solidFill>
                  <a:srgbClr val="000000"/>
                </a:solidFill>
                <a:ea typeface="Tahoma" pitchFamily="34" charset="0"/>
                <a:cs typeface="Tahoma" pitchFamily="34" charset="0"/>
              </a:rPr>
              <a:t>No restrictions on the number of new projects to start</a:t>
            </a:r>
          </a:p>
          <a:p>
            <a:pPr marL="346472" lvl="2" indent="-176213" defTabSz="685800">
              <a:lnSpc>
                <a:spcPct val="120000"/>
              </a:lnSpc>
              <a:spcAft>
                <a:spcPts val="0"/>
              </a:spcAft>
              <a:buSzPct val="120000"/>
              <a:tabLst>
                <a:tab pos="171450" algn="l"/>
              </a:tabLst>
            </a:pPr>
            <a:r>
              <a:rPr lang="en-US" dirty="0">
                <a:solidFill>
                  <a:srgbClr val="000000"/>
                </a:solidFill>
                <a:ea typeface="Tahoma" pitchFamily="34" charset="0"/>
                <a:cs typeface="Tahoma" pitchFamily="34" charset="0"/>
              </a:rPr>
              <a:t>Typically USACE is limited to 6-8 per year</a:t>
            </a:r>
          </a:p>
          <a:p>
            <a:pPr marL="346472" lvl="2" indent="-176213" defTabSz="685800">
              <a:lnSpc>
                <a:spcPct val="120000"/>
              </a:lnSpc>
              <a:spcAft>
                <a:spcPts val="0"/>
              </a:spcAft>
              <a:buSzPct val="120000"/>
              <a:tabLst>
                <a:tab pos="171450" algn="l"/>
              </a:tabLst>
            </a:pPr>
            <a:endParaRPr lang="en-US" dirty="0">
              <a:solidFill>
                <a:srgbClr val="000000"/>
              </a:solidFill>
              <a:ea typeface="Tahoma" pitchFamily="34" charset="0"/>
              <a:cs typeface="Tahoma" pitchFamily="34" charset="0"/>
            </a:endParaRPr>
          </a:p>
          <a:p>
            <a:pPr marL="346472" lvl="2" indent="-176213" defTabSz="685800">
              <a:lnSpc>
                <a:spcPct val="120000"/>
              </a:lnSpc>
              <a:spcAft>
                <a:spcPts val="0"/>
              </a:spcAft>
              <a:buSzPct val="120000"/>
              <a:tabLst>
                <a:tab pos="171450" algn="l"/>
              </a:tabLst>
            </a:pPr>
            <a:endParaRPr lang="en-US" b="1" dirty="0">
              <a:solidFill>
                <a:srgbClr val="000000"/>
              </a:solidFill>
              <a:ea typeface="Tahoma" pitchFamily="34" charset="0"/>
              <a:cs typeface="Tahoma" pitchFamily="34" charset="0"/>
            </a:endParaRPr>
          </a:p>
          <a:p>
            <a:pPr marL="346472" lvl="2" indent="-176213" defTabSz="685800">
              <a:lnSpc>
                <a:spcPct val="120000"/>
              </a:lnSpc>
              <a:spcAft>
                <a:spcPts val="0"/>
              </a:spcAft>
              <a:buSzPct val="120000"/>
              <a:tabLst>
                <a:tab pos="171450" algn="l"/>
              </a:tabLst>
            </a:pPr>
            <a:endParaRPr lang="en-US" sz="1275" dirty="0">
              <a:solidFill>
                <a:srgbClr val="000000"/>
              </a:solidFill>
              <a:ea typeface="Tahoma" pitchFamily="34" charset="0"/>
              <a:cs typeface="Tahoma" pitchFamily="34" charset="0"/>
            </a:endParaRPr>
          </a:p>
          <a:p>
            <a:pPr marL="346472" lvl="2" indent="-176213" defTabSz="685800">
              <a:lnSpc>
                <a:spcPct val="120000"/>
              </a:lnSpc>
              <a:spcAft>
                <a:spcPts val="0"/>
              </a:spcAft>
              <a:buSzPct val="120000"/>
              <a:tabLst>
                <a:tab pos="171450" algn="l"/>
              </a:tabLst>
            </a:pPr>
            <a:endParaRPr lang="en-US" sz="1050" dirty="0">
              <a:solidFill>
                <a:srgbClr val="000000"/>
              </a:solidFill>
              <a:ea typeface="Tahoma" pitchFamily="34" charset="0"/>
              <a:cs typeface="Tahoma" pitchFamily="34" charset="0"/>
            </a:endParaRPr>
          </a:p>
          <a:p>
            <a:pPr marL="170260" lvl="1" indent="-170260" defTabSz="685800">
              <a:lnSpc>
                <a:spcPct val="120000"/>
              </a:lnSpc>
              <a:spcAft>
                <a:spcPts val="0"/>
              </a:spcAft>
              <a:buSzPct val="120000"/>
              <a:tabLst>
                <a:tab pos="171450" algn="l"/>
              </a:tabLst>
            </a:pPr>
            <a:endParaRPr lang="en-US" sz="1500" b="1" dirty="0">
              <a:solidFill>
                <a:srgbClr val="000000"/>
              </a:solidFill>
              <a:ea typeface="Tahoma" pitchFamily="34" charset="0"/>
              <a:cs typeface="Tahoma" pitchFamily="34" charset="0"/>
            </a:endParaRPr>
          </a:p>
          <a:p>
            <a:pPr marL="170260" lvl="2" indent="0" defTabSz="685800">
              <a:lnSpc>
                <a:spcPct val="120000"/>
              </a:lnSpc>
              <a:spcAft>
                <a:spcPts val="0"/>
              </a:spcAft>
              <a:buSzPct val="120000"/>
              <a:buNone/>
              <a:tabLst>
                <a:tab pos="171450" algn="l"/>
              </a:tabLst>
            </a:pPr>
            <a:endParaRPr lang="en-US" b="1" dirty="0">
              <a:solidFill>
                <a:srgbClr val="000000"/>
              </a:solidFill>
              <a:ea typeface="Tahoma" pitchFamily="34" charset="0"/>
              <a:cs typeface="Tahoma" pitchFamily="34" charset="0"/>
            </a:endParaRPr>
          </a:p>
        </p:txBody>
      </p:sp>
    </p:spTree>
    <p:extLst>
      <p:ext uri="{BB962C8B-B14F-4D97-AF65-F5344CB8AC3E}">
        <p14:creationId xmlns:p14="http://schemas.microsoft.com/office/powerpoint/2010/main" val="1175320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 y="0"/>
            <a:ext cx="9143999" cy="1223158"/>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Calibri"/>
                <a:ea typeface="Tahoma" panose="020B0604030504040204" pitchFamily="34" charset="0"/>
                <a:cs typeface="Tahoma" panose="020B0604030504040204" pitchFamily="34" charset="0"/>
              </a:rPr>
              <a:t> Infrastructure </a:t>
            </a:r>
            <a:r>
              <a:rPr lang="en-US" sz="3800" b="1" dirty="0">
                <a:solidFill>
                  <a:prstClr val="white"/>
                </a:solidFill>
                <a:effectLst/>
                <a:latin typeface="Calibri"/>
                <a:cs typeface="Tahoma" panose="020B0604030504040204" pitchFamily="34" charset="0"/>
              </a:rPr>
              <a:t>Funding</a:t>
            </a:r>
            <a:endParaRPr kumimoji="0" lang="en-US" sz="36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6687" t="30885" r="25335" b="31416"/>
          <a:stretch/>
        </p:blipFill>
        <p:spPr>
          <a:xfrm>
            <a:off x="128649" y="177239"/>
            <a:ext cx="822960" cy="822960"/>
          </a:xfrm>
          <a:prstGeom prst="rect">
            <a:avLst/>
          </a:prstGeom>
        </p:spPr>
      </p:pic>
      <p:pic>
        <p:nvPicPr>
          <p:cNvPr id="9" name="Picture 2" descr="P:\DCPP\LOGOS\Use These for PowerPoint\FWS_PowerPoint.gif"/>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327245" y="220041"/>
            <a:ext cx="688106" cy="82296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99778" y="1525089"/>
            <a:ext cx="5039244" cy="698287"/>
          </a:xfrm>
          <a:prstGeom prst="rect">
            <a:avLst/>
          </a:prstGeom>
          <a:noFill/>
        </p:spPr>
        <p:txBody>
          <a:bodyPr wrap="square" lIns="97173" tIns="48587" rIns="97173" bIns="48587" rtlCol="0">
            <a:spAutoFit/>
          </a:bodyPr>
          <a:lstStyle/>
          <a:p>
            <a:pPr marL="946404" marR="0" lvl="3" indent="-201168" algn="l" defTabSz="914400" rtl="0" eaLnBrk="1" fontAlgn="auto" latinLnBrk="0" hangingPunct="1">
              <a:lnSpc>
                <a:spcPct val="100000"/>
              </a:lnSpc>
              <a:spcBef>
                <a:spcPts val="0"/>
              </a:spcBef>
              <a:spcAft>
                <a:spcPts val="600"/>
              </a:spcAft>
              <a:buClr>
                <a:srgbClr val="C0504D">
                  <a:lumMod val="75000"/>
                </a:srgbClr>
              </a:buClr>
              <a:buSzPct val="75000"/>
              <a:buFont typeface="Courier New" panose="02070309020205020404" pitchFamily="49" charset="0"/>
              <a:buChar char="o"/>
              <a:tabLst/>
              <a:defRPr/>
            </a:pPr>
            <a:endParaRPr kumimoji="0" lang="en-US" sz="1800" b="1" i="0" u="none" strike="noStrike" kern="1200" cap="none" spc="0" normalizeH="0" baseline="0" noProof="0" dirty="0">
              <a:ln>
                <a:noFill/>
              </a:ln>
              <a:solidFill>
                <a:srgbClr val="C0504D">
                  <a:lumMod val="75000"/>
                </a:srgbClr>
              </a:solidFill>
              <a:effectLst/>
              <a:uLnTx/>
              <a:uFillTx/>
              <a:latin typeface="Calibri"/>
              <a:ea typeface="ヒラギノ角ゴ Pro W3" charset="-128"/>
              <a:cs typeface="Arial" pitchFamily="34" charset="0"/>
            </a:endParaRPr>
          </a:p>
          <a:p>
            <a:pPr marL="946404" marR="0" lvl="3" indent="-201168" algn="l" defTabSz="914400" rtl="0" eaLnBrk="1" fontAlgn="auto" latinLnBrk="0" hangingPunct="1">
              <a:lnSpc>
                <a:spcPct val="100000"/>
              </a:lnSpc>
              <a:spcBef>
                <a:spcPts val="0"/>
              </a:spcBef>
              <a:spcAft>
                <a:spcPts val="600"/>
              </a:spcAft>
              <a:buClr>
                <a:srgbClr val="C0504D">
                  <a:lumMod val="75000"/>
                </a:srgbClr>
              </a:buClr>
              <a:buSzPct val="75000"/>
              <a:buFont typeface="Courier New" panose="02070309020205020404" pitchFamily="49" charset="0"/>
              <a:buChar char="o"/>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4CA6BFC8-ECF1-4BA1-8317-E6038B962F6E}"/>
              </a:ext>
            </a:extLst>
          </p:cNvPr>
          <p:cNvSpPr txBox="1"/>
          <p:nvPr/>
        </p:nvSpPr>
        <p:spPr>
          <a:xfrm>
            <a:off x="257298" y="1177438"/>
            <a:ext cx="8886702" cy="4247317"/>
          </a:xfrm>
          <a:prstGeom prst="rect">
            <a:avLst/>
          </a:prstGeom>
          <a:noFill/>
        </p:spPr>
        <p:txBody>
          <a:bodyPr wrap="square">
            <a:spAutoFit/>
          </a:bodyPr>
          <a:lstStyle/>
          <a:p>
            <a:pPr algn="l"/>
            <a:r>
              <a:rPr lang="en-US" sz="1200" b="0" i="0" dirty="0">
                <a:solidFill>
                  <a:srgbClr val="000000"/>
                </a:solidFill>
                <a:effectLst/>
                <a:latin typeface="Times New Roman" panose="02020603050405020304" pitchFamily="18" charset="0"/>
              </a:rPr>
              <a:t>DOI Department-wide Programs</a:t>
            </a:r>
          </a:p>
          <a:p>
            <a:pPr algn="l"/>
            <a:endParaRPr lang="en-US" sz="1200" b="0" i="0" dirty="0">
              <a:solidFill>
                <a:srgbClr val="000000"/>
              </a:solidFill>
              <a:effectLst/>
              <a:latin typeface="Times New Roman" panose="02020603050405020304" pitchFamily="18" charset="0"/>
            </a:endParaRPr>
          </a:p>
          <a:p>
            <a:pPr algn="l"/>
            <a:r>
              <a:rPr lang="en-US" b="1" i="0" dirty="0">
                <a:solidFill>
                  <a:srgbClr val="000000"/>
                </a:solidFill>
                <a:effectLst/>
                <a:latin typeface="Times New Roman" panose="02020603050405020304" pitchFamily="18" charset="0"/>
              </a:rPr>
              <a:t>FWS: $455 million for Resource Management, with $91 million made available each year from FY22-26. Funding shall be available until expended and used for the following purposes:</a:t>
            </a:r>
          </a:p>
          <a:p>
            <a:pPr algn="l"/>
            <a:endParaRPr lang="en-US" b="0" i="0" dirty="0">
              <a:solidFill>
                <a:srgbClr val="000000"/>
              </a:solidFill>
              <a:effectLst/>
              <a:latin typeface="Times New Roman" panose="02020603050405020304" pitchFamily="18" charset="0"/>
            </a:endParaRPr>
          </a:p>
          <a:p>
            <a:pPr marL="628650" lvl="1" indent="-171450">
              <a:buSzPct val="75000"/>
              <a:buFont typeface="Courier New" panose="02070309020205020404" pitchFamily="49" charset="0"/>
              <a:buChar char="o"/>
            </a:pPr>
            <a:r>
              <a:rPr lang="en-US" i="0" dirty="0">
                <a:solidFill>
                  <a:srgbClr val="000000"/>
                </a:solidFill>
                <a:effectLst/>
                <a:latin typeface="Times New Roman" panose="02020603050405020304" pitchFamily="18" charset="0"/>
              </a:rPr>
              <a:t>$26 million for Delaware River Basin Conservation Act</a:t>
            </a:r>
          </a:p>
          <a:p>
            <a:pPr marL="628650" lvl="1" indent="-171450">
              <a:buSzPct val="75000"/>
              <a:buFont typeface="Courier New" panose="02070309020205020404" pitchFamily="49" charset="0"/>
              <a:buChar char="o"/>
            </a:pPr>
            <a:endParaRPr lang="en-US" b="0" dirty="0">
              <a:solidFill>
                <a:srgbClr val="000000"/>
              </a:solidFill>
              <a:latin typeface="Times New Roman" panose="02020603050405020304" pitchFamily="18" charset="0"/>
            </a:endParaRPr>
          </a:p>
          <a:p>
            <a:pPr marL="628650" lvl="1" indent="-171450">
              <a:buSzPct val="75000"/>
              <a:buFont typeface="Courier New" panose="02070309020205020404" pitchFamily="49" charset="0"/>
              <a:buChar char="o"/>
            </a:pPr>
            <a:r>
              <a:rPr lang="en-US" b="0" i="0" dirty="0">
                <a:solidFill>
                  <a:srgbClr val="000000"/>
                </a:solidFill>
                <a:effectLst/>
                <a:latin typeface="Times New Roman" panose="02020603050405020304" pitchFamily="18" charset="0"/>
              </a:rPr>
              <a:t>$200 million for restoring fish and wildlife passage by removing in-stream barriers and providing technical assistance under the National Fish Passage Program, in equal amounts for each year FY 2022 to FY 2026.</a:t>
            </a:r>
          </a:p>
          <a:p>
            <a:pPr marL="171450" indent="-171450" algn="l">
              <a:buFont typeface="Arial" panose="020B0604020202020204" pitchFamily="34" charset="0"/>
              <a:buChar char="•"/>
            </a:pPr>
            <a:endParaRPr lang="en-US" dirty="0">
              <a:solidFill>
                <a:srgbClr val="000000"/>
              </a:solidFill>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r>
              <a:rPr lang="en-US" b="1" dirty="0">
                <a:solidFill>
                  <a:srgbClr val="000000"/>
                </a:solidFill>
                <a:latin typeface="Times New Roman" panose="02020603050405020304" pitchFamily="18" charset="0"/>
                <a:cs typeface="Times New Roman" panose="02020603050405020304" pitchFamily="18" charset="0"/>
              </a:rPr>
              <a:t>Sec. 40804. Ecosystem Restoration. Authorizes $2.13 billion for DOI and USDA for FY22-26 to restore the ecological health of Federal lands and waters and of private lands</a:t>
            </a:r>
          </a:p>
          <a:p>
            <a:pPr algn="l"/>
            <a:endParaRPr lang="en-US" sz="12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542971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 y="0"/>
            <a:ext cx="9143999" cy="1223158"/>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Calibri"/>
                <a:ea typeface="Tahoma" panose="020B0604030504040204" pitchFamily="34" charset="0"/>
                <a:cs typeface="Tahoma" panose="020B0604030504040204" pitchFamily="34" charset="0"/>
              </a:rPr>
              <a:t> Opportunities</a:t>
            </a:r>
            <a:endParaRPr kumimoji="0" lang="en-US" sz="36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6687" t="30885" r="25335" b="31416"/>
          <a:stretch/>
        </p:blipFill>
        <p:spPr>
          <a:xfrm>
            <a:off x="128649" y="177239"/>
            <a:ext cx="822960" cy="822960"/>
          </a:xfrm>
          <a:prstGeom prst="rect">
            <a:avLst/>
          </a:prstGeom>
        </p:spPr>
      </p:pic>
      <p:pic>
        <p:nvPicPr>
          <p:cNvPr id="9" name="Picture 2" descr="P:\DCPP\LOGOS\Use These for PowerPoint\FWS_PowerPoint.gif"/>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327245" y="220041"/>
            <a:ext cx="688106" cy="82296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65924" y="1400397"/>
            <a:ext cx="8812151" cy="5822767"/>
          </a:xfrm>
          <a:prstGeom prst="rect">
            <a:avLst/>
          </a:prstGeom>
          <a:noFill/>
        </p:spPr>
        <p:txBody>
          <a:bodyPr wrap="square" lIns="97173" tIns="48587" rIns="97173" bIns="48587" rtlCol="0">
            <a:spAutoFit/>
          </a:bodyPr>
          <a:lstStyle/>
          <a:p>
            <a:pPr algn="l"/>
            <a:endParaRPr lang="en-US" sz="1400" b="0" i="0" dirty="0">
              <a:solidFill>
                <a:srgbClr val="000000"/>
              </a:solidFill>
              <a:effectLst/>
            </a:endParaRPr>
          </a:p>
          <a:p>
            <a:pPr marL="742950" lvl="1" indent="-285750" algn="l">
              <a:spcAft>
                <a:spcPts val="600"/>
              </a:spcAft>
              <a:buSzPct val="75000"/>
              <a:buFont typeface="Courier New" panose="02070309020205020404" pitchFamily="49" charset="0"/>
              <a:buChar char="o"/>
            </a:pPr>
            <a:r>
              <a:rPr lang="en-US" sz="1600" b="1" i="0" dirty="0">
                <a:solidFill>
                  <a:srgbClr val="000000"/>
                </a:solidFill>
                <a:effectLst/>
              </a:rPr>
              <a:t>$200 million available to the Secretaries to restore the ecological health of no less than 10,000 acres of Federal land ($50 million for DOI; $150 million for USDA). </a:t>
            </a:r>
          </a:p>
          <a:p>
            <a:pPr marL="742950" lvl="1" indent="-285750" algn="l">
              <a:spcAft>
                <a:spcPts val="600"/>
              </a:spcAft>
              <a:buSzPct val="75000"/>
              <a:buFont typeface="Courier New" panose="02070309020205020404" pitchFamily="49" charset="0"/>
              <a:buChar char="o"/>
            </a:pPr>
            <a:r>
              <a:rPr lang="en-US" sz="1600" b="1" i="0" dirty="0">
                <a:solidFill>
                  <a:srgbClr val="000000"/>
                </a:solidFill>
                <a:effectLst/>
              </a:rPr>
              <a:t>$200 million to the Secretaries to provide to States and Tribes for implementing restoration projects on Federal land pursuant to good neighbor agreements ($40 million to DOI; $160 million to USDA). </a:t>
            </a:r>
          </a:p>
          <a:p>
            <a:pPr marL="742950" lvl="1" indent="-285750" algn="l">
              <a:spcAft>
                <a:spcPts val="600"/>
              </a:spcAft>
              <a:buSzPct val="75000"/>
              <a:buFont typeface="Courier New" panose="02070309020205020404" pitchFamily="49" charset="0"/>
              <a:buChar char="o"/>
            </a:pPr>
            <a:r>
              <a:rPr lang="en-US" sz="1600" b="1" i="0" dirty="0">
                <a:solidFill>
                  <a:srgbClr val="000000"/>
                </a:solidFill>
                <a:effectLst/>
              </a:rPr>
              <a:t>$400 million shall be made available to DOI to provide grants to States, Territories, and Tribes for implementing voluntary ecosystem restoration projects on private or public land, in consultation with USDA.</a:t>
            </a:r>
          </a:p>
          <a:p>
            <a:pPr marL="742950" lvl="1" indent="-285750" algn="l">
              <a:spcAft>
                <a:spcPts val="600"/>
              </a:spcAft>
              <a:buSzPct val="75000"/>
              <a:buFont typeface="Courier New" panose="02070309020205020404" pitchFamily="49" charset="0"/>
              <a:buChar char="o"/>
            </a:pPr>
            <a:r>
              <a:rPr lang="en-US" sz="1600" b="1" i="0" dirty="0">
                <a:solidFill>
                  <a:srgbClr val="000000"/>
                </a:solidFill>
                <a:effectLst/>
              </a:rPr>
              <a:t>$100 million available to restore, prepare, or adapt recreation sites on Federal land, including Indian forest land or rangeland ($45 million for DOI; $35 million for USDA). </a:t>
            </a:r>
          </a:p>
          <a:p>
            <a:pPr marL="742950" lvl="1" indent="-285750" algn="l">
              <a:spcAft>
                <a:spcPts val="600"/>
              </a:spcAft>
              <a:buSzPct val="75000"/>
              <a:buFont typeface="Courier New" panose="02070309020205020404" pitchFamily="49" charset="0"/>
              <a:buChar char="o"/>
            </a:pPr>
            <a:r>
              <a:rPr lang="en-US" sz="1600" b="1" i="0" dirty="0">
                <a:solidFill>
                  <a:srgbClr val="000000"/>
                </a:solidFill>
                <a:effectLst/>
              </a:rPr>
              <a:t>$100 million each available to the Secretaries to restore native vegetation and mitigate environmental hazards on mined land on Federal and non-Federal land. </a:t>
            </a:r>
          </a:p>
          <a:p>
            <a:pPr marL="742950" lvl="1" indent="-285750" algn="l">
              <a:spcAft>
                <a:spcPts val="600"/>
              </a:spcAft>
              <a:buSzPct val="75000"/>
              <a:buFont typeface="Courier New" panose="02070309020205020404" pitchFamily="49" charset="0"/>
              <a:buChar char="o"/>
            </a:pPr>
            <a:r>
              <a:rPr lang="en-US" sz="1600" b="1" i="0" dirty="0">
                <a:solidFill>
                  <a:srgbClr val="000000"/>
                </a:solidFill>
                <a:effectLst/>
              </a:rPr>
              <a:t>$200 million available to the Secretaries to establish and implement a national revegetation effort on Federal and non-Federal land, including implementing a National Seed Strategy ($70 million for DOI; $130 million for USDA). </a:t>
            </a:r>
          </a:p>
          <a:p>
            <a:pPr marL="742950" lvl="1" indent="-285750" algn="l">
              <a:spcAft>
                <a:spcPts val="600"/>
              </a:spcAft>
              <a:buSzPct val="75000"/>
              <a:buFont typeface="Courier New" panose="02070309020205020404" pitchFamily="49" charset="0"/>
              <a:buChar char="o"/>
            </a:pPr>
            <a:r>
              <a:rPr lang="en-US" sz="1600" b="1" i="0" dirty="0">
                <a:solidFill>
                  <a:srgbClr val="000000"/>
                </a:solidFill>
                <a:effectLst/>
              </a:rPr>
              <a:t>$80 million available to the Secretary of Agriculture, in coordination with the SOI, to establish a collaborative, landscape-scale restoration program to restore water quality or fish passage on Federal land. </a:t>
            </a:r>
          </a:p>
          <a:p>
            <a:pPr marL="946404" marR="0" lvl="3" indent="-201168" algn="l" defTabSz="914400" rtl="0" eaLnBrk="1" fontAlgn="auto" latinLnBrk="0" hangingPunct="1">
              <a:lnSpc>
                <a:spcPct val="100000"/>
              </a:lnSpc>
              <a:spcBef>
                <a:spcPts val="0"/>
              </a:spcBef>
              <a:spcAft>
                <a:spcPts val="600"/>
              </a:spcAft>
              <a:buClr>
                <a:srgbClr val="C0504D">
                  <a:lumMod val="75000"/>
                </a:srgbClr>
              </a:buClr>
              <a:buSzPct val="75000"/>
              <a:buFont typeface="Courier New" panose="02070309020205020404" pitchFamily="49" charset="0"/>
              <a:buChar char="o"/>
              <a:tabLst/>
              <a:defRPr/>
            </a:pPr>
            <a:endParaRPr kumimoji="0" lang="en-US" sz="1400" b="1" i="0" u="none" strike="noStrike" kern="1200" cap="none" spc="0" normalizeH="0" baseline="0" noProof="0" dirty="0">
              <a:ln>
                <a:noFill/>
              </a:ln>
              <a:solidFill>
                <a:srgbClr val="C0504D">
                  <a:lumMod val="75000"/>
                </a:srgbClr>
              </a:solidFill>
              <a:effectLst/>
              <a:uLnTx/>
              <a:uFillTx/>
              <a:ea typeface="ヒラギノ角ゴ Pro W3" charset="-128"/>
              <a:cs typeface="Arial" pitchFamily="34" charset="0"/>
            </a:endParaRPr>
          </a:p>
          <a:p>
            <a:pPr marL="946404" marR="0" lvl="3" indent="-201168" algn="l" defTabSz="914400" rtl="0" eaLnBrk="1" fontAlgn="auto" latinLnBrk="0" hangingPunct="1">
              <a:lnSpc>
                <a:spcPct val="100000"/>
              </a:lnSpc>
              <a:spcBef>
                <a:spcPts val="0"/>
              </a:spcBef>
              <a:spcAft>
                <a:spcPts val="600"/>
              </a:spcAft>
              <a:buClr>
                <a:srgbClr val="C0504D">
                  <a:lumMod val="75000"/>
                </a:srgbClr>
              </a:buClr>
              <a:buSzPct val="75000"/>
              <a:buFont typeface="Courier New" panose="02070309020205020404" pitchFamily="49" charset="0"/>
              <a:buChar char="o"/>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056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794630-53EF-4E0E-A2E2-B9466E6A0B0A}"/>
              </a:ext>
            </a:extLst>
          </p:cNvPr>
          <p:cNvPicPr>
            <a:picLocks noChangeAspect="1"/>
          </p:cNvPicPr>
          <p:nvPr/>
        </p:nvPicPr>
        <p:blipFill rotWithShape="1">
          <a:blip r:embed="rId3">
            <a:extLst>
              <a:ext uri="{28A0092B-C50C-407E-A947-70E740481C1C}">
                <a14:useLocalDpi xmlns:a14="http://schemas.microsoft.com/office/drawing/2010/main" val="0"/>
              </a:ext>
            </a:extLst>
          </a:blip>
          <a:srcRect l="8889" r="1" b="1"/>
          <a:stretch/>
        </p:blipFill>
        <p:spPr>
          <a:xfrm>
            <a:off x="0" y="857257"/>
            <a:ext cx="9143985" cy="5143493"/>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47357"/>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Title 5">
            <a:extLst>
              <a:ext uri="{FF2B5EF4-FFF2-40B4-BE49-F238E27FC236}">
                <a16:creationId xmlns:a16="http://schemas.microsoft.com/office/drawing/2014/main" id="{DD7896BF-E0D4-49FE-89E1-21AB37962E0A}"/>
              </a:ext>
            </a:extLst>
          </p:cNvPr>
          <p:cNvSpPr>
            <a:spLocks noGrp="1"/>
          </p:cNvSpPr>
          <p:nvPr>
            <p:ph type="title"/>
          </p:nvPr>
        </p:nvSpPr>
        <p:spPr>
          <a:xfrm>
            <a:off x="392907" y="4845180"/>
            <a:ext cx="8408194" cy="558627"/>
          </a:xfrm>
        </p:spPr>
        <p:txBody>
          <a:bodyPr>
            <a:normAutofit/>
          </a:bodyPr>
          <a:lstStyle/>
          <a:p>
            <a:pPr algn="ctr"/>
            <a:r>
              <a:rPr lang="en-US" sz="2700" dirty="0">
                <a:solidFill>
                  <a:schemeClr val="tx1">
                    <a:lumMod val="85000"/>
                    <a:lumOff val="15000"/>
                  </a:schemeClr>
                </a:solidFill>
              </a:rPr>
              <a:t>Delaware River Basin Restoration Program </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78873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45838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51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407B0FAD-985F-4550-9FB8-DEB36B4904D0}"/>
              </a:ext>
            </a:extLst>
          </p:cNvPr>
          <p:cNvSpPr>
            <a:spLocks noGrp="1"/>
          </p:cNvSpPr>
          <p:nvPr>
            <p:ph type="title"/>
          </p:nvPr>
        </p:nvSpPr>
        <p:spPr>
          <a:xfrm>
            <a:off x="480060" y="1101277"/>
            <a:ext cx="3276452" cy="1467631"/>
          </a:xfrm>
        </p:spPr>
        <p:txBody>
          <a:bodyPr anchor="b">
            <a:normAutofit/>
          </a:bodyPr>
          <a:lstStyle/>
          <a:p>
            <a:r>
              <a:rPr lang="en-US" sz="4050" dirty="0"/>
              <a:t>Conserving the Delaware </a:t>
            </a: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797496"/>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E3D382B-CC3A-43AF-9F87-56347893955B}"/>
              </a:ext>
            </a:extLst>
          </p:cNvPr>
          <p:cNvSpPr>
            <a:spLocks noGrp="1"/>
          </p:cNvSpPr>
          <p:nvPr>
            <p:ph idx="1"/>
          </p:nvPr>
        </p:nvSpPr>
        <p:spPr>
          <a:xfrm>
            <a:off x="480060" y="3011924"/>
            <a:ext cx="3182692" cy="2490501"/>
          </a:xfrm>
        </p:spPr>
        <p:txBody>
          <a:bodyPr>
            <a:normAutofit/>
          </a:bodyPr>
          <a:lstStyle/>
          <a:p>
            <a:r>
              <a:rPr lang="en-US" sz="1350" dirty="0">
                <a:ea typeface="Century" panose="02040604050505020304" pitchFamily="18" charset="0"/>
                <a:cs typeface="Century" panose="02040604050505020304" pitchFamily="18" charset="0"/>
              </a:rPr>
              <a:t>PUBLIC LAW 114–322: </a:t>
            </a:r>
            <a:r>
              <a:rPr lang="en-US" sz="1350" b="1" dirty="0">
                <a:ea typeface="Times New Roman" panose="02020603050405020304" pitchFamily="18" charset="0"/>
              </a:rPr>
              <a:t>Waters Infrastructure Improvements Act for the Nation</a:t>
            </a:r>
            <a:r>
              <a:rPr lang="en-US" sz="1350" dirty="0">
                <a:ea typeface="Times New Roman" panose="02020603050405020304" pitchFamily="18" charset="0"/>
              </a:rPr>
              <a:t> passed in December 2016 </a:t>
            </a:r>
          </a:p>
          <a:p>
            <a:r>
              <a:rPr lang="en-US" sz="1350" dirty="0">
                <a:ea typeface="Times New Roman" panose="02020603050405020304" pitchFamily="18" charset="0"/>
              </a:rPr>
              <a:t>Bill included subtitle E. Delaware River Basin Conservation, which charged the U.S. Fish and Wildlife Service with creating the </a:t>
            </a:r>
            <a:r>
              <a:rPr lang="en-US" sz="1350" b="1" dirty="0">
                <a:ea typeface="Times New Roman" panose="02020603050405020304" pitchFamily="18" charset="0"/>
              </a:rPr>
              <a:t>Delaware River Basin Restoration Program </a:t>
            </a:r>
            <a:r>
              <a:rPr lang="en-US" sz="1350" dirty="0">
                <a:ea typeface="Times New Roman" panose="02020603050405020304" pitchFamily="18" charset="0"/>
              </a:rPr>
              <a:t>(DRBRP) </a:t>
            </a:r>
          </a:p>
          <a:p>
            <a:r>
              <a:rPr lang="en-US" sz="1350" dirty="0"/>
              <a:t>The program has 3 components, a partnership, a grant program and a watershed wide conservation strategy </a:t>
            </a:r>
          </a:p>
        </p:txBody>
      </p:sp>
      <p:pic>
        <p:nvPicPr>
          <p:cNvPr id="4" name="Picture 3" descr="A river running through a body of water&#10;&#10;Description automatically generated">
            <a:extLst>
              <a:ext uri="{FF2B5EF4-FFF2-40B4-BE49-F238E27FC236}">
                <a16:creationId xmlns:a16="http://schemas.microsoft.com/office/drawing/2014/main" id="{2DEA47E3-CF87-4466-89B6-C89B2AAE4B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64" r="19482" b="-1"/>
          <a:stretch/>
        </p:blipFill>
        <p:spPr>
          <a:xfrm>
            <a:off x="3983777" y="85725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6856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11700" y="1192625"/>
            <a:ext cx="8520600" cy="572700"/>
          </a:xfrm>
          <a:prstGeom prst="rect">
            <a:avLst/>
          </a:prstGeom>
        </p:spPr>
        <p:txBody>
          <a:bodyPr spcFirstLastPara="1" wrap="square" lIns="91425" tIns="91425" rIns="91425" bIns="91425" anchor="t" anchorCtr="0">
            <a:normAutofit fontScale="90000"/>
          </a:bodyPr>
          <a:lstStyle/>
          <a:p>
            <a:pPr algn="ctr"/>
            <a:r>
              <a:rPr lang="en"/>
              <a:t>NOAA Fisheries</a:t>
            </a:r>
            <a:endParaRPr/>
          </a:p>
          <a:p>
            <a:pPr algn="ctr"/>
            <a:r>
              <a:rPr lang="en"/>
              <a:t>Habitat Restoration Specific Language from IIJA</a:t>
            </a:r>
            <a:endParaRPr/>
          </a:p>
        </p:txBody>
      </p:sp>
      <p:sp>
        <p:nvSpPr>
          <p:cNvPr id="77" name="Google Shape;77;p18"/>
          <p:cNvSpPr txBox="1">
            <a:spLocks noGrp="1"/>
          </p:cNvSpPr>
          <p:nvPr>
            <p:ph type="body" idx="1"/>
          </p:nvPr>
        </p:nvSpPr>
        <p:spPr>
          <a:xfrm>
            <a:off x="311700" y="2338725"/>
            <a:ext cx="8520600" cy="3416400"/>
          </a:xfrm>
          <a:prstGeom prst="rect">
            <a:avLst/>
          </a:prstGeom>
        </p:spPr>
        <p:txBody>
          <a:bodyPr spcFirstLastPara="1" wrap="square" lIns="91425" tIns="91425" rIns="91425" bIns="91425" anchor="t" anchorCtr="0">
            <a:normAutofit fontScale="77500" lnSpcReduction="20000"/>
          </a:bodyPr>
          <a:lstStyle/>
          <a:p>
            <a:pPr marL="0" indent="0">
              <a:buNone/>
            </a:pPr>
            <a:r>
              <a:rPr lang="en" dirty="0"/>
              <a:t>(2) $491,000,000 shall be for contracts, grants, and cooperative agreements to provide funding and technical assistance </a:t>
            </a:r>
            <a:r>
              <a:rPr lang="en" dirty="0">
                <a:solidFill>
                  <a:schemeClr val="tx1"/>
                </a:solidFill>
              </a:rPr>
              <a:t>for purposes of restoring marine, estuarine, coastal, or Great Lakes ecosystem habitat, </a:t>
            </a:r>
            <a:r>
              <a:rPr lang="en" b="1" dirty="0">
                <a:solidFill>
                  <a:schemeClr val="tx1"/>
                </a:solidFill>
                <a:highlight>
                  <a:srgbClr val="FFFF00"/>
                </a:highlight>
              </a:rPr>
              <a:t>or</a:t>
            </a:r>
            <a:r>
              <a:rPr lang="en" dirty="0">
                <a:solidFill>
                  <a:schemeClr val="tx1"/>
                </a:solidFill>
              </a:rPr>
              <a:t> constructing or protecting ecological features that protect coastal communities from flooding or coastal storms;</a:t>
            </a:r>
            <a:endParaRPr dirty="0">
              <a:solidFill>
                <a:schemeClr val="tx1"/>
              </a:solidFill>
            </a:endParaRPr>
          </a:p>
          <a:p>
            <a:pPr indent="-308610">
              <a:spcBef>
                <a:spcPts val="1200"/>
              </a:spcBef>
              <a:buSzPct val="100000"/>
            </a:pPr>
            <a:r>
              <a:rPr lang="en" dirty="0"/>
              <a:t>$98.2M per year available for 5 years</a:t>
            </a:r>
            <a:endParaRPr dirty="0"/>
          </a:p>
          <a:p>
            <a:pPr marL="0" indent="0">
              <a:spcBef>
                <a:spcPts val="1200"/>
              </a:spcBef>
              <a:buNone/>
            </a:pPr>
            <a:r>
              <a:rPr lang="en" dirty="0"/>
              <a:t>(14) $400,000,000 shall be </a:t>
            </a:r>
            <a:r>
              <a:rPr lang="en" b="1" dirty="0"/>
              <a:t>for restoring fish passage by removing in-stream barriers and providing technical assistance</a:t>
            </a:r>
            <a:r>
              <a:rPr lang="en" dirty="0"/>
              <a:t> pursuant to section 21 of the Magnuson-Stevens Fishery Conservation and Management Reauthorization Act of 2006 (16 23 U.S.C. 1891a), </a:t>
            </a:r>
            <a:r>
              <a:rPr lang="en" b="1" dirty="0"/>
              <a:t>of which up to 15 percent shall be reserved for Indian Tribes or partnerships of Indian Tribes </a:t>
            </a:r>
            <a:r>
              <a:rPr lang="en" dirty="0"/>
              <a:t>in conjunction with an institution of higher education, non-profit, commercial (for profit) organizations, U.S. territories, and state or local governments, and of which the remaining amount shall be for all eligible entities, including Indian Tribes and such partnerships of Indian Tribes:</a:t>
            </a:r>
            <a:endParaRPr dirty="0"/>
          </a:p>
          <a:p>
            <a:pPr indent="-308610">
              <a:spcBef>
                <a:spcPts val="1200"/>
              </a:spcBef>
              <a:buSzPct val="100000"/>
            </a:pPr>
            <a:r>
              <a:rPr lang="en" dirty="0"/>
              <a:t>$80M per year available for 5 years</a:t>
            </a:r>
            <a:endParaRPr dirty="0"/>
          </a:p>
          <a:p>
            <a:pPr marL="0" indent="0">
              <a:spcBef>
                <a:spcPts val="1200"/>
              </a:spcBef>
              <a:spcAft>
                <a:spcPts val="120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4" name="Content Placeholder 3">
            <a:extLst>
              <a:ext uri="{FF2B5EF4-FFF2-40B4-BE49-F238E27FC236}">
                <a16:creationId xmlns:a16="http://schemas.microsoft.com/office/drawing/2014/main" id="{E61D7437-FAC1-4E19-B168-728D7FB1AC00}"/>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l="1256" r="7188" b="-1"/>
          <a:stretch/>
        </p:blipFill>
        <p:spPr>
          <a:xfrm>
            <a:off x="16" y="857257"/>
            <a:ext cx="9143984" cy="5143493"/>
          </a:xfrm>
          <a:prstGeom prst="rect">
            <a:avLst/>
          </a:prstGeom>
        </p:spPr>
      </p:pic>
      <p:sp>
        <p:nvSpPr>
          <p:cNvPr id="2" name="Title 1">
            <a:extLst>
              <a:ext uri="{FF2B5EF4-FFF2-40B4-BE49-F238E27FC236}">
                <a16:creationId xmlns:a16="http://schemas.microsoft.com/office/drawing/2014/main" id="{77B52346-0B00-4258-9E90-CF06E0E8960D}"/>
              </a:ext>
            </a:extLst>
          </p:cNvPr>
          <p:cNvSpPr>
            <a:spLocks noGrp="1"/>
          </p:cNvSpPr>
          <p:nvPr>
            <p:ph type="title"/>
          </p:nvPr>
        </p:nvSpPr>
        <p:spPr>
          <a:xfrm>
            <a:off x="628651" y="1656647"/>
            <a:ext cx="2484873" cy="3544707"/>
          </a:xfrm>
        </p:spPr>
        <p:txBody>
          <a:bodyPr>
            <a:normAutofit/>
          </a:bodyPr>
          <a:lstStyle/>
          <a:p>
            <a:pPr algn="r"/>
            <a:r>
              <a:rPr lang="en-US" sz="3000" b="1" dirty="0">
                <a:solidFill>
                  <a:srgbClr val="FFFFFF"/>
                </a:solidFill>
              </a:rPr>
              <a:t>Delaware River Watershed Conservation Collaborative </a:t>
            </a:r>
          </a:p>
        </p:txBody>
      </p:sp>
      <p:cxnSp>
        <p:nvCxnSpPr>
          <p:cNvPr id="18" name="Straight Connector 17">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571750"/>
            <a:ext cx="0" cy="17145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2D0B26-59DC-4F99-865A-2CB1ADD2F7C0}"/>
              </a:ext>
            </a:extLst>
          </p:cNvPr>
          <p:cNvSpPr>
            <a:spLocks noGrp="1"/>
          </p:cNvSpPr>
          <p:nvPr>
            <p:ph idx="1"/>
          </p:nvPr>
        </p:nvSpPr>
        <p:spPr>
          <a:xfrm>
            <a:off x="3866535" y="1656647"/>
            <a:ext cx="4308514" cy="3544707"/>
          </a:xfrm>
        </p:spPr>
        <p:txBody>
          <a:bodyPr anchor="ctr">
            <a:normAutofit/>
          </a:bodyPr>
          <a:lstStyle/>
          <a:p>
            <a:pPr marL="0" indent="0">
              <a:buNone/>
            </a:pPr>
            <a:endParaRPr lang="en-US" sz="15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500" dirty="0">
              <a:solidFill>
                <a:srgbClr val="FFFFFF"/>
              </a:solidFill>
            </a:endParaRPr>
          </a:p>
        </p:txBody>
      </p:sp>
      <p:sp>
        <p:nvSpPr>
          <p:cNvPr id="6" name="TextBox 5">
            <a:extLst>
              <a:ext uri="{FF2B5EF4-FFF2-40B4-BE49-F238E27FC236}">
                <a16:creationId xmlns:a16="http://schemas.microsoft.com/office/drawing/2014/main" id="{A8CFBAF2-7DB0-4250-A2FE-B46DD6F17195}"/>
              </a:ext>
            </a:extLst>
          </p:cNvPr>
          <p:cNvSpPr txBox="1"/>
          <p:nvPr/>
        </p:nvSpPr>
        <p:spPr>
          <a:xfrm>
            <a:off x="4005576" y="2810290"/>
            <a:ext cx="4308514" cy="1546577"/>
          </a:xfrm>
          <a:prstGeom prst="rect">
            <a:avLst/>
          </a:prstGeom>
          <a:noFill/>
        </p:spPr>
        <p:txBody>
          <a:bodyPr wrap="square" rtlCol="0">
            <a:spAutoFit/>
          </a:bodyPr>
          <a:lstStyle/>
          <a:p>
            <a:pPr defTabSz="685800"/>
            <a:r>
              <a:rPr lang="en-US" sz="1350" dirty="0">
                <a:solidFill>
                  <a:prstClr val="white"/>
                </a:solidFill>
                <a:latin typeface="Calibri" panose="020F0502020204030204"/>
                <a:ea typeface="Times New Roman" panose="02020603050405020304" pitchFamily="18" charset="0"/>
              </a:rPr>
              <a:t>Our mission is to inspire, coordinate and actively support watershed-wide collaborative and strategic actions by partners and stakeholders throughout the Delaware River watershed, to achieve agreed upon conservation, restoration and public outdoor-recreation access outcomes.</a:t>
            </a:r>
            <a:endParaRPr lang="en-US" sz="1350" dirty="0">
              <a:solidFill>
                <a:prstClr val="white"/>
              </a:solidFill>
              <a:latin typeface="Calibri" panose="020F0502020204030204"/>
              <a:ea typeface="Calibri" panose="020F0502020204030204" pitchFamily="34" charset="0"/>
            </a:endParaRPr>
          </a:p>
          <a:p>
            <a:pPr defTabSz="685800"/>
            <a:endParaRPr lang="en-US" sz="1350" dirty="0">
              <a:solidFill>
                <a:prstClr val="white"/>
              </a:solidFill>
              <a:latin typeface="Calibri" panose="020F0502020204030204"/>
            </a:endParaRPr>
          </a:p>
        </p:txBody>
      </p:sp>
    </p:spTree>
    <p:extLst>
      <p:ext uri="{BB962C8B-B14F-4D97-AF65-F5344CB8AC3E}">
        <p14:creationId xmlns:p14="http://schemas.microsoft.com/office/powerpoint/2010/main" val="107507238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89E64C-2563-41C7-A841-76A31051F1F2}"/>
              </a:ext>
            </a:extLst>
          </p:cNvPr>
          <p:cNvPicPr>
            <a:picLocks noChangeAspect="1"/>
          </p:cNvPicPr>
          <p:nvPr/>
        </p:nvPicPr>
        <p:blipFill rotWithShape="1">
          <a:blip r:embed="rId3"/>
          <a:srcRect t="10000" b="11667"/>
          <a:stretch/>
        </p:blipFill>
        <p:spPr>
          <a:xfrm>
            <a:off x="0" y="1971675"/>
            <a:ext cx="9144000" cy="4029075"/>
          </a:xfrm>
          <a:prstGeom prst="rect">
            <a:avLst/>
          </a:prstGeom>
        </p:spPr>
      </p:pic>
      <p:sp>
        <p:nvSpPr>
          <p:cNvPr id="3" name="Title 1">
            <a:extLst>
              <a:ext uri="{FF2B5EF4-FFF2-40B4-BE49-F238E27FC236}">
                <a16:creationId xmlns:a16="http://schemas.microsoft.com/office/drawing/2014/main" id="{9563EFE9-E096-4EC4-9E02-751A7904D104}"/>
              </a:ext>
            </a:extLst>
          </p:cNvPr>
          <p:cNvSpPr>
            <a:spLocks noGrp="1"/>
          </p:cNvSpPr>
          <p:nvPr>
            <p:ph type="title"/>
          </p:nvPr>
        </p:nvSpPr>
        <p:spPr>
          <a:xfrm>
            <a:off x="628650" y="1007651"/>
            <a:ext cx="7886700" cy="850270"/>
          </a:xfrm>
        </p:spPr>
        <p:txBody>
          <a:bodyPr>
            <a:normAutofit/>
          </a:bodyPr>
          <a:lstStyle/>
          <a:p>
            <a:r>
              <a:rPr lang="en-US" sz="3000" dirty="0"/>
              <a:t>Delaware River Watershed Conservation Blueprint </a:t>
            </a:r>
          </a:p>
        </p:txBody>
      </p:sp>
    </p:spTree>
    <p:extLst>
      <p:ext uri="{BB962C8B-B14F-4D97-AF65-F5344CB8AC3E}">
        <p14:creationId xmlns:p14="http://schemas.microsoft.com/office/powerpoint/2010/main" val="2292913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CB7A48F6-C6E4-424E-BF70-C9BB2A6F3A49}"/>
              </a:ext>
            </a:extLst>
          </p:cNvPr>
          <p:cNvSpPr>
            <a:spLocks noGrp="1"/>
          </p:cNvSpPr>
          <p:nvPr>
            <p:ph type="title"/>
          </p:nvPr>
        </p:nvSpPr>
        <p:spPr>
          <a:xfrm>
            <a:off x="862287" y="1231798"/>
            <a:ext cx="4447067" cy="1230135"/>
          </a:xfrm>
        </p:spPr>
        <p:txBody>
          <a:bodyPr anchor="b">
            <a:normAutofit/>
          </a:bodyPr>
          <a:lstStyle/>
          <a:p>
            <a:r>
              <a:rPr lang="en-US" sz="3000" dirty="0"/>
              <a:t>Delaware Watershed Conservation Fund</a:t>
            </a:r>
          </a:p>
        </p:txBody>
      </p:sp>
      <p:sp>
        <p:nvSpPr>
          <p:cNvPr id="3" name="Content Placeholder 2">
            <a:extLst>
              <a:ext uri="{FF2B5EF4-FFF2-40B4-BE49-F238E27FC236}">
                <a16:creationId xmlns:a16="http://schemas.microsoft.com/office/drawing/2014/main" id="{46193FF4-E2AB-4FA1-A5C1-F0DA6A6DFD94}"/>
              </a:ext>
            </a:extLst>
          </p:cNvPr>
          <p:cNvSpPr>
            <a:spLocks noGrp="1"/>
          </p:cNvSpPr>
          <p:nvPr>
            <p:ph idx="1"/>
          </p:nvPr>
        </p:nvSpPr>
        <p:spPr>
          <a:xfrm>
            <a:off x="862288" y="2675116"/>
            <a:ext cx="5024162" cy="2611259"/>
          </a:xfrm>
        </p:spPr>
        <p:txBody>
          <a:bodyPr>
            <a:normAutofit/>
          </a:bodyPr>
          <a:lstStyle/>
          <a:p>
            <a:pPr marL="0" indent="0">
              <a:buNone/>
            </a:pPr>
            <a:r>
              <a:rPr lang="en-US" sz="1800" b="1" dirty="0">
                <a:ea typeface="Times New Roman" panose="02020603050405020304" pitchFamily="18" charset="0"/>
              </a:rPr>
              <a:t>Since 2018 the fund has: </a:t>
            </a:r>
            <a:endParaRPr lang="en-US" sz="1800" b="1" dirty="0">
              <a:ea typeface="Calibri" panose="020F0502020204030204" pitchFamily="34" charset="0"/>
            </a:endParaRPr>
          </a:p>
          <a:p>
            <a:r>
              <a:rPr lang="en-US" sz="1800" dirty="0">
                <a:ea typeface="Calibri" panose="020F0502020204030204" pitchFamily="34" charset="0"/>
              </a:rPr>
              <a:t>Funded 123 projects </a:t>
            </a:r>
          </a:p>
          <a:p>
            <a:r>
              <a:rPr lang="en-US" sz="1800" dirty="0">
                <a:ea typeface="Calibri" panose="020F0502020204030204" pitchFamily="34" charset="0"/>
              </a:rPr>
              <a:t>Awarded $26.2 million in federal funds </a:t>
            </a:r>
          </a:p>
          <a:p>
            <a:r>
              <a:rPr lang="en-US" sz="1800" dirty="0">
                <a:ea typeface="Calibri" panose="020F0502020204030204" pitchFamily="34" charset="0"/>
              </a:rPr>
              <a:t>Helped partners leveraged $46 million in matching funds </a:t>
            </a:r>
          </a:p>
          <a:p>
            <a:r>
              <a:rPr lang="en-US" sz="1800" dirty="0">
                <a:ea typeface="Calibri" panose="020F0502020204030204" pitchFamily="34" charset="0"/>
              </a:rPr>
              <a:t>Conservation impact of $72.6 million across the watershed </a:t>
            </a:r>
          </a:p>
          <a:p>
            <a:r>
              <a:rPr lang="en-US" sz="1800" dirty="0">
                <a:ea typeface="Calibri" panose="020F0502020204030204" pitchFamily="34" charset="0"/>
              </a:rPr>
              <a:t>Created 120 jobs </a:t>
            </a:r>
          </a:p>
          <a:p>
            <a:pPr marL="0" indent="0">
              <a:buNone/>
            </a:pPr>
            <a:endParaRPr lang="en-US" sz="1500" dirty="0">
              <a:latin typeface="Times New Roman" panose="02020603050405020304" pitchFamily="18" charset="0"/>
              <a:ea typeface="Calibri" panose="020F0502020204030204" pitchFamily="34" charset="0"/>
            </a:endParaRPr>
          </a:p>
          <a:p>
            <a:pPr marL="0" indent="0">
              <a:buNone/>
            </a:pPr>
            <a:endParaRPr lang="en-US" sz="1500" dirty="0"/>
          </a:p>
        </p:txBody>
      </p:sp>
      <p:pic>
        <p:nvPicPr>
          <p:cNvPr id="6" name="Picture 5" descr="Map&#10;&#10;Description automatically generated">
            <a:extLst>
              <a:ext uri="{FF2B5EF4-FFF2-40B4-BE49-F238E27FC236}">
                <a16:creationId xmlns:a16="http://schemas.microsoft.com/office/drawing/2014/main" id="{9ABBBBAB-AAD4-4119-AEFD-696D40ACD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546" y="1130365"/>
            <a:ext cx="1916261" cy="4258357"/>
          </a:xfrm>
          <a:prstGeom prst="rect">
            <a:avLst/>
          </a:prstGeom>
        </p:spPr>
      </p:pic>
      <p:sp>
        <p:nvSpPr>
          <p:cNvPr id="26" name="Rectangle 2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661837"/>
            <a:ext cx="9143999" cy="346331"/>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 name="Rectangle 2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5661837"/>
            <a:ext cx="3057524" cy="3482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875136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itle 3">
            <a:extLst>
              <a:ext uri="{FF2B5EF4-FFF2-40B4-BE49-F238E27FC236}">
                <a16:creationId xmlns:a16="http://schemas.microsoft.com/office/drawing/2014/main" id="{3C9FF775-05EB-4409-AD98-1B87BF7851DA}"/>
              </a:ext>
            </a:extLst>
          </p:cNvPr>
          <p:cNvSpPr>
            <a:spLocks noGrp="1"/>
          </p:cNvSpPr>
          <p:nvPr>
            <p:ph type="title"/>
          </p:nvPr>
        </p:nvSpPr>
        <p:spPr>
          <a:xfrm>
            <a:off x="480060" y="1101277"/>
            <a:ext cx="3276452" cy="1467631"/>
          </a:xfrm>
        </p:spPr>
        <p:txBody>
          <a:bodyPr anchor="b">
            <a:normAutofit/>
          </a:bodyPr>
          <a:lstStyle/>
          <a:p>
            <a:r>
              <a:rPr lang="en-US" sz="4050" dirty="0"/>
              <a:t>Projects that benefit SALS </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797496"/>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CDD99567-19D6-48C2-8012-C65A56CA6580}"/>
              </a:ext>
            </a:extLst>
          </p:cNvPr>
          <p:cNvSpPr>
            <a:spLocks noGrp="1"/>
          </p:cNvSpPr>
          <p:nvPr>
            <p:ph idx="1"/>
          </p:nvPr>
        </p:nvSpPr>
        <p:spPr>
          <a:xfrm>
            <a:off x="480060" y="3011924"/>
            <a:ext cx="3182692" cy="2490501"/>
          </a:xfrm>
        </p:spPr>
        <p:txBody>
          <a:bodyPr>
            <a:normAutofit lnSpcReduction="10000"/>
          </a:bodyPr>
          <a:lstStyle/>
          <a:p>
            <a:r>
              <a:rPr lang="en-US" sz="1275" dirty="0"/>
              <a:t>Since 2018 the program has funded 4 projects, investing over $1 million in conservation action that benefit SALS. </a:t>
            </a:r>
          </a:p>
          <a:p>
            <a:r>
              <a:rPr lang="en-US" sz="1275" dirty="0"/>
              <a:t>Partners provided over $1.2 million in match for a total conservation investment of $2.2 million in work to benefit SALS. </a:t>
            </a:r>
          </a:p>
          <a:p>
            <a:r>
              <a:rPr lang="en-US" sz="1275" dirty="0"/>
              <a:t>Partners involved in these projects include: </a:t>
            </a:r>
          </a:p>
          <a:p>
            <a:pPr lvl="1"/>
            <a:r>
              <a:rPr lang="en-US" sz="1275" dirty="0"/>
              <a:t>American Littoral Society </a:t>
            </a:r>
          </a:p>
          <a:p>
            <a:pPr lvl="1"/>
            <a:r>
              <a:rPr lang="en-US" sz="1275" dirty="0"/>
              <a:t>Partnership for the Delaware Estuary </a:t>
            </a:r>
          </a:p>
          <a:p>
            <a:pPr lvl="1"/>
            <a:r>
              <a:rPr lang="en-US" sz="1275" dirty="0"/>
              <a:t>Ducks Unlimited </a:t>
            </a:r>
          </a:p>
          <a:p>
            <a:pPr lvl="1"/>
            <a:r>
              <a:rPr lang="en-US" sz="1275" dirty="0"/>
              <a:t>USFWS </a:t>
            </a:r>
          </a:p>
        </p:txBody>
      </p:sp>
      <p:pic>
        <p:nvPicPr>
          <p:cNvPr id="7" name="Picture 6" descr="A bird standing on a log&#10;&#10;Description automatically generated with medium confidence">
            <a:extLst>
              <a:ext uri="{FF2B5EF4-FFF2-40B4-BE49-F238E27FC236}">
                <a16:creationId xmlns:a16="http://schemas.microsoft.com/office/drawing/2014/main" id="{2D0EBBB3-0B58-40EC-BA7F-94ACEE4FB526}"/>
              </a:ext>
            </a:extLst>
          </p:cNvPr>
          <p:cNvPicPr>
            <a:picLocks noChangeAspect="1"/>
          </p:cNvPicPr>
          <p:nvPr/>
        </p:nvPicPr>
        <p:blipFill rotWithShape="1">
          <a:blip r:embed="rId3">
            <a:extLst>
              <a:ext uri="{28A0092B-C50C-407E-A947-70E740481C1C}">
                <a14:useLocalDpi xmlns:a14="http://schemas.microsoft.com/office/drawing/2010/main" val="0"/>
              </a:ext>
            </a:extLst>
          </a:blip>
          <a:srcRect l="862" r="32184" b="-1"/>
          <a:stretch/>
        </p:blipFill>
        <p:spPr>
          <a:xfrm>
            <a:off x="3983777" y="85725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91373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DCCC-6930-49AB-8259-5A3B75297E04}"/>
              </a:ext>
            </a:extLst>
          </p:cNvPr>
          <p:cNvSpPr>
            <a:spLocks noGrp="1"/>
          </p:cNvSpPr>
          <p:nvPr>
            <p:ph type="title"/>
          </p:nvPr>
        </p:nvSpPr>
        <p:spPr>
          <a:xfrm>
            <a:off x="3724073" y="1329200"/>
            <a:ext cx="4939868" cy="1257452"/>
          </a:xfrm>
        </p:spPr>
        <p:txBody>
          <a:bodyPr>
            <a:normAutofit fontScale="90000"/>
          </a:bodyPr>
          <a:lstStyle/>
          <a:p>
            <a:r>
              <a:rPr lang="en-US" sz="2850" u="sng" dirty="0"/>
              <a:t>DWCF -What’s new in 22</a:t>
            </a:r>
            <a:br>
              <a:rPr lang="en-US" sz="2850" dirty="0"/>
            </a:br>
            <a:r>
              <a:rPr lang="en-US" sz="2850" dirty="0"/>
              <a:t>~$14 million available to award </a:t>
            </a:r>
            <a:br>
              <a:rPr lang="en-US" sz="2850" dirty="0"/>
            </a:br>
            <a:endParaRPr lang="en-US" sz="2850" dirty="0"/>
          </a:p>
        </p:txBody>
      </p:sp>
      <p:sp>
        <p:nvSpPr>
          <p:cNvPr id="3" name="Content Placeholder 2">
            <a:extLst>
              <a:ext uri="{FF2B5EF4-FFF2-40B4-BE49-F238E27FC236}">
                <a16:creationId xmlns:a16="http://schemas.microsoft.com/office/drawing/2014/main" id="{CC696C56-86DD-49DB-9E8A-C70ADAE3C878}"/>
              </a:ext>
            </a:extLst>
          </p:cNvPr>
          <p:cNvSpPr>
            <a:spLocks noGrp="1"/>
          </p:cNvSpPr>
          <p:nvPr>
            <p:ph idx="1"/>
          </p:nvPr>
        </p:nvSpPr>
        <p:spPr>
          <a:xfrm>
            <a:off x="3724074" y="2686051"/>
            <a:ext cx="4939867" cy="2839064"/>
          </a:xfrm>
        </p:spPr>
        <p:txBody>
          <a:bodyPr>
            <a:normAutofit lnSpcReduction="10000"/>
          </a:bodyPr>
          <a:lstStyle/>
          <a:p>
            <a:pPr marL="0" indent="0">
              <a:buNone/>
            </a:pPr>
            <a:r>
              <a:rPr lang="en-US" sz="1650"/>
              <a:t>Three priority areas in the RFP that could fund SALS work: </a:t>
            </a:r>
          </a:p>
          <a:p>
            <a:r>
              <a:rPr lang="en-US" sz="1650"/>
              <a:t>Infrastructure funds - $4 million for </a:t>
            </a:r>
            <a:r>
              <a:rPr lang="en-US" sz="1650" b="1"/>
              <a:t>nature-based solutions</a:t>
            </a:r>
          </a:p>
          <a:p>
            <a:pPr marL="0" indent="0">
              <a:buNone/>
            </a:pPr>
            <a:endParaRPr lang="en-US" sz="1650" b="1"/>
          </a:p>
          <a:p>
            <a:r>
              <a:rPr lang="en-US" sz="1650"/>
              <a:t>Species focus – proposals addressing At-Risk species needs are considered are more competitive </a:t>
            </a:r>
          </a:p>
          <a:p>
            <a:pPr marL="0" indent="0">
              <a:buNone/>
            </a:pPr>
            <a:endParaRPr lang="en-US" sz="1650"/>
          </a:p>
          <a:p>
            <a:r>
              <a:rPr lang="en-US" sz="1650"/>
              <a:t>Incubation &amp; Investment – monitoring and research eligible </a:t>
            </a:r>
          </a:p>
        </p:txBody>
      </p:sp>
      <p:pic>
        <p:nvPicPr>
          <p:cNvPr id="6" name="Picture 5" descr="A squirrel in the grass&#10;&#10;Description automatically generated with medium confidence">
            <a:extLst>
              <a:ext uri="{FF2B5EF4-FFF2-40B4-BE49-F238E27FC236}">
                <a16:creationId xmlns:a16="http://schemas.microsoft.com/office/drawing/2014/main" id="{3D9AEFDB-5329-46FB-975C-E95178F7737E}"/>
              </a:ext>
            </a:extLst>
          </p:cNvPr>
          <p:cNvPicPr>
            <a:picLocks noChangeAspect="1"/>
          </p:cNvPicPr>
          <p:nvPr/>
        </p:nvPicPr>
        <p:blipFill rotWithShape="1">
          <a:blip r:embed="rId3">
            <a:extLst>
              <a:ext uri="{28A0092B-C50C-407E-A947-70E740481C1C}">
                <a14:useLocalDpi xmlns:a14="http://schemas.microsoft.com/office/drawing/2010/main" val="0"/>
              </a:ext>
            </a:extLst>
          </a:blip>
          <a:srcRect t="1965" r="2" b="14819"/>
          <a:stretch/>
        </p:blipFill>
        <p:spPr>
          <a:xfrm>
            <a:off x="16" y="857257"/>
            <a:ext cx="3476678" cy="5143493"/>
          </a:xfrm>
          <a:prstGeom prst="rect">
            <a:avLst/>
          </a:prstGeom>
          <a:effectLst/>
        </p:spPr>
      </p:pic>
    </p:spTree>
    <p:extLst>
      <p:ext uri="{BB962C8B-B14F-4D97-AF65-F5344CB8AC3E}">
        <p14:creationId xmlns:p14="http://schemas.microsoft.com/office/powerpoint/2010/main" val="3270931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ird with a fish in its mouth&#10;&#10;Description automatically generated with low confidence">
            <a:extLst>
              <a:ext uri="{FF2B5EF4-FFF2-40B4-BE49-F238E27FC236}">
                <a16:creationId xmlns:a16="http://schemas.microsoft.com/office/drawing/2014/main" id="{B22D25AD-D61E-4F87-9E98-5830AC7A7346}"/>
              </a:ext>
            </a:extLst>
          </p:cNvPr>
          <p:cNvPicPr>
            <a:picLocks noChangeAspect="1"/>
          </p:cNvPicPr>
          <p:nvPr/>
        </p:nvPicPr>
        <p:blipFill rotWithShape="1">
          <a:blip r:embed="rId3">
            <a:extLst>
              <a:ext uri="{28A0092B-C50C-407E-A947-70E740481C1C}">
                <a14:useLocalDpi xmlns:a14="http://schemas.microsoft.com/office/drawing/2010/main" val="0"/>
              </a:ext>
            </a:extLst>
          </a:blip>
          <a:srcRect t="13533" b="1880"/>
          <a:stretch/>
        </p:blipFill>
        <p:spPr>
          <a:xfrm>
            <a:off x="-1" y="857257"/>
            <a:ext cx="9144000" cy="5143493"/>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1605882"/>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defTabSz="685800">
              <a:spcAft>
                <a:spcPts val="750"/>
              </a:spcAft>
              <a:buClr>
                <a:prstClr val="black"/>
              </a:buClr>
              <a:buSzPct val="100000"/>
            </a:pPr>
            <a:endParaRPr lang="en-US" sz="1200" cap="all">
              <a:solidFill>
                <a:prstClr val="black"/>
              </a:solidFill>
              <a:latin typeface="Calibri" panose="020F0502020204030204"/>
            </a:endParaRPr>
          </a:p>
        </p:txBody>
      </p:sp>
      <p:sp>
        <p:nvSpPr>
          <p:cNvPr id="2" name="Title 1">
            <a:extLst>
              <a:ext uri="{FF2B5EF4-FFF2-40B4-BE49-F238E27FC236}">
                <a16:creationId xmlns:a16="http://schemas.microsoft.com/office/drawing/2014/main" id="{F1817971-F8B4-4089-863E-3E5A82E01C9E}"/>
              </a:ext>
            </a:extLst>
          </p:cNvPr>
          <p:cNvSpPr>
            <a:spLocks noGrp="1"/>
          </p:cNvSpPr>
          <p:nvPr>
            <p:ph type="title"/>
          </p:nvPr>
        </p:nvSpPr>
        <p:spPr>
          <a:xfrm>
            <a:off x="532086" y="2292712"/>
            <a:ext cx="3153103" cy="1007066"/>
          </a:xfrm>
        </p:spPr>
        <p:txBody>
          <a:bodyPr>
            <a:normAutofit/>
          </a:bodyPr>
          <a:lstStyle/>
          <a:p>
            <a:pPr algn="ctr"/>
            <a:r>
              <a:rPr lang="en-US" sz="2100"/>
              <a:t>Delaware River Watershed Conservation Fund</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336010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C155EA-EAF7-4CB0-A01F-E8899AEBB975}"/>
              </a:ext>
            </a:extLst>
          </p:cNvPr>
          <p:cNvSpPr>
            <a:spLocks noGrp="1"/>
          </p:cNvSpPr>
          <p:nvPr>
            <p:ph idx="1"/>
          </p:nvPr>
        </p:nvSpPr>
        <p:spPr>
          <a:xfrm>
            <a:off x="394137" y="3420430"/>
            <a:ext cx="3444766" cy="1964879"/>
          </a:xfrm>
        </p:spPr>
        <p:txBody>
          <a:bodyPr anchor="ctr">
            <a:normAutofit/>
          </a:bodyPr>
          <a:lstStyle/>
          <a:p>
            <a:r>
              <a:rPr lang="en-US" sz="1350" dirty="0"/>
              <a:t>~ $14 million to award in 2022</a:t>
            </a:r>
          </a:p>
          <a:p>
            <a:r>
              <a:rPr lang="en-US" sz="1350" dirty="0"/>
              <a:t>RFP opens in February 2022 </a:t>
            </a:r>
          </a:p>
          <a:p>
            <a:r>
              <a:rPr lang="en-US" sz="1350" dirty="0"/>
              <a:t>Project proposals are due in April 2022 </a:t>
            </a:r>
          </a:p>
          <a:p>
            <a:r>
              <a:rPr lang="en-US" sz="1350" dirty="0"/>
              <a:t>Funding awards are made in August 2022</a:t>
            </a:r>
          </a:p>
        </p:txBody>
      </p:sp>
    </p:spTree>
    <p:extLst>
      <p:ext uri="{BB962C8B-B14F-4D97-AF65-F5344CB8AC3E}">
        <p14:creationId xmlns:p14="http://schemas.microsoft.com/office/powerpoint/2010/main" val="527627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2"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2"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pSp>
        <p:nvGrpSpPr>
          <p:cNvPr id="14" name="Group 13">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66947"/>
            <a:ext cx="9141714" cy="2618217"/>
            <a:chOff x="651279" y="598259"/>
            <a:chExt cx="10889442" cy="5680742"/>
          </a:xfrm>
        </p:grpSpPr>
        <p:sp>
          <p:nvSpPr>
            <p:cNvPr id="15"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6"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pSp>
      <p:pic>
        <p:nvPicPr>
          <p:cNvPr id="4" name="Graphic 3" descr="Beaker with solid fill">
            <a:extLst>
              <a:ext uri="{FF2B5EF4-FFF2-40B4-BE49-F238E27FC236}">
                <a16:creationId xmlns:a16="http://schemas.microsoft.com/office/drawing/2014/main" id="{546C9196-973C-4E0F-A00A-455B0812B3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3773" y="1656207"/>
            <a:ext cx="3545586" cy="3545586"/>
          </a:xfrm>
          <a:prstGeom prst="rect">
            <a:avLst/>
          </a:prstGeom>
        </p:spPr>
      </p:pic>
      <p:grpSp>
        <p:nvGrpSpPr>
          <p:cNvPr id="18" name="Group 1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857250"/>
            <a:ext cx="9141714" cy="5143500"/>
            <a:chOff x="0" y="0"/>
            <a:chExt cx="12188952" cy="6858000"/>
          </a:xfrm>
        </p:grpSpPr>
        <p:sp>
          <p:nvSpPr>
            <p:cNvPr id="19" name="Freeform: Shape 1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sp>
          <p:nvSpPr>
            <p:cNvPr id="22" name="Freeform: Shape 2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sp>
          <p:nvSpPr>
            <p:cNvPr id="23" name="Freeform: Shape 2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sp>
          <p:nvSpPr>
            <p:cNvPr id="24" name="Freeform: Shape 2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sp>
          <p:nvSpPr>
            <p:cNvPr id="25" name="Freeform: Shape 2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grpSp>
      <p:sp>
        <p:nvSpPr>
          <p:cNvPr id="2" name="Title 1">
            <a:extLst>
              <a:ext uri="{FF2B5EF4-FFF2-40B4-BE49-F238E27FC236}">
                <a16:creationId xmlns:a16="http://schemas.microsoft.com/office/drawing/2014/main" id="{04E2C154-4F5B-4F3C-BEA2-EE0B99C0AEC4}"/>
              </a:ext>
            </a:extLst>
          </p:cNvPr>
          <p:cNvSpPr>
            <a:spLocks noGrp="1"/>
          </p:cNvSpPr>
          <p:nvPr>
            <p:ph type="title"/>
          </p:nvPr>
        </p:nvSpPr>
        <p:spPr>
          <a:xfrm>
            <a:off x="589788" y="1488187"/>
            <a:ext cx="4269715" cy="1940348"/>
          </a:xfrm>
        </p:spPr>
        <p:txBody>
          <a:bodyPr vert="horz" lIns="68580" tIns="34290" rIns="68580" bIns="34290" rtlCol="0" anchor="b">
            <a:normAutofit/>
          </a:bodyPr>
          <a:lstStyle/>
          <a:p>
            <a:r>
              <a:rPr lang="en-US" sz="3600" dirty="0">
                <a:solidFill>
                  <a:schemeClr val="bg1"/>
                </a:solidFill>
              </a:rPr>
              <a:t>Proposal Lab</a:t>
            </a:r>
            <a:br>
              <a:rPr lang="en-US" sz="3600" dirty="0">
                <a:solidFill>
                  <a:schemeClr val="bg1"/>
                </a:solidFill>
              </a:rPr>
            </a:br>
            <a:r>
              <a:rPr lang="en-US" sz="3600" dirty="0">
                <a:solidFill>
                  <a:schemeClr val="bg1"/>
                </a:solidFill>
              </a:rPr>
              <a:t> </a:t>
            </a:r>
          </a:p>
        </p:txBody>
      </p:sp>
      <p:sp>
        <p:nvSpPr>
          <p:cNvPr id="5" name="TextBox 4">
            <a:extLst>
              <a:ext uri="{FF2B5EF4-FFF2-40B4-BE49-F238E27FC236}">
                <a16:creationId xmlns:a16="http://schemas.microsoft.com/office/drawing/2014/main" id="{814FA3C3-0C40-4DF1-9D72-6874CFFBF159}"/>
              </a:ext>
            </a:extLst>
          </p:cNvPr>
          <p:cNvSpPr txBox="1"/>
          <p:nvPr/>
        </p:nvSpPr>
        <p:spPr>
          <a:xfrm>
            <a:off x="349370" y="3532357"/>
            <a:ext cx="5033513" cy="1988333"/>
          </a:xfrm>
          <a:prstGeom prst="rect">
            <a:avLst/>
          </a:prstGeom>
        </p:spPr>
        <p:txBody>
          <a:bodyPr vert="horz" lIns="68580" tIns="34290" rIns="68580" bIns="34290" rtlCol="0" anchor="ctr">
            <a:normAutofit/>
          </a:bodyPr>
          <a:lstStyle/>
          <a:p>
            <a:pPr marL="214313" indent="-171450" defTabSz="685800">
              <a:lnSpc>
                <a:spcPct val="90000"/>
              </a:lnSpc>
              <a:spcAft>
                <a:spcPts val="450"/>
              </a:spcAft>
              <a:buFont typeface="Arial" panose="020B0604020202020204" pitchFamily="34" charset="0"/>
              <a:buChar char="•"/>
            </a:pPr>
            <a:r>
              <a:rPr lang="en-US" dirty="0">
                <a:solidFill>
                  <a:srgbClr val="44546A"/>
                </a:solidFill>
                <a:latin typeface="Calibri" panose="020F0502020204030204"/>
              </a:rPr>
              <a:t>Applicant coaching with NFWF, USFWS &amp; </a:t>
            </a:r>
            <a:r>
              <a:rPr lang="en-US" dirty="0" err="1">
                <a:solidFill>
                  <a:srgbClr val="44546A"/>
                </a:solidFill>
                <a:latin typeface="Calibri" panose="020F0502020204030204"/>
              </a:rPr>
              <a:t>Cardno</a:t>
            </a:r>
            <a:r>
              <a:rPr lang="en-US" dirty="0">
                <a:solidFill>
                  <a:srgbClr val="44546A"/>
                </a:solidFill>
                <a:latin typeface="Calibri" panose="020F0502020204030204"/>
              </a:rPr>
              <a:t> </a:t>
            </a:r>
          </a:p>
          <a:p>
            <a:pPr marL="214313" indent="-171450" defTabSz="685800">
              <a:lnSpc>
                <a:spcPct val="90000"/>
              </a:lnSpc>
              <a:spcAft>
                <a:spcPts val="450"/>
              </a:spcAft>
              <a:buFont typeface="Arial" panose="020B0604020202020204" pitchFamily="34" charset="0"/>
              <a:buChar char="•"/>
            </a:pPr>
            <a:r>
              <a:rPr lang="en-US" dirty="0">
                <a:solidFill>
                  <a:srgbClr val="44546A"/>
                </a:solidFill>
                <a:latin typeface="Calibri" panose="020F0502020204030204"/>
              </a:rPr>
              <a:t>Starting January 2022</a:t>
            </a:r>
          </a:p>
          <a:p>
            <a:pPr marL="214313" indent="-171450" defTabSz="685800">
              <a:lnSpc>
                <a:spcPct val="90000"/>
              </a:lnSpc>
              <a:spcAft>
                <a:spcPts val="450"/>
              </a:spcAft>
              <a:buFont typeface="Arial" panose="020B0604020202020204" pitchFamily="34" charset="0"/>
              <a:buChar char="•"/>
            </a:pPr>
            <a:r>
              <a:rPr lang="en-US" dirty="0">
                <a:solidFill>
                  <a:srgbClr val="44546A"/>
                </a:solidFill>
                <a:latin typeface="Calibri" panose="020F0502020204030204"/>
              </a:rPr>
              <a:t>On-line request form </a:t>
            </a:r>
          </a:p>
          <a:p>
            <a:pPr marL="214313" indent="-171450" defTabSz="685800">
              <a:lnSpc>
                <a:spcPct val="90000"/>
              </a:lnSpc>
              <a:spcAft>
                <a:spcPts val="450"/>
              </a:spcAft>
              <a:buFont typeface="Arial" panose="020B0604020202020204" pitchFamily="34" charset="0"/>
              <a:buChar char="•"/>
            </a:pPr>
            <a:r>
              <a:rPr lang="en-US" dirty="0">
                <a:solidFill>
                  <a:srgbClr val="44546A"/>
                </a:solidFill>
                <a:latin typeface="Calibri" panose="020F0502020204030204"/>
              </a:rPr>
              <a:t>Please solicit opportunity to your networks</a:t>
            </a:r>
          </a:p>
        </p:txBody>
      </p:sp>
    </p:spTree>
    <p:extLst>
      <p:ext uri="{BB962C8B-B14F-4D97-AF65-F5344CB8AC3E}">
        <p14:creationId xmlns:p14="http://schemas.microsoft.com/office/powerpoint/2010/main" val="2875242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6BFC74-F4AB-41DE-980F-A491D3EC4F56}"/>
              </a:ext>
            </a:extLst>
          </p:cNvPr>
          <p:cNvPicPr>
            <a:picLocks noChangeAspect="1"/>
          </p:cNvPicPr>
          <p:nvPr/>
        </p:nvPicPr>
        <p:blipFill rotWithShape="1">
          <a:blip r:embed="rId3">
            <a:extLst>
              <a:ext uri="{28A0092B-C50C-407E-A947-70E740481C1C}">
                <a14:useLocalDpi xmlns:a14="http://schemas.microsoft.com/office/drawing/2010/main" val="0"/>
              </a:ext>
            </a:extLst>
          </a:blip>
          <a:srcRect t="1110" b="14621"/>
          <a:stretch/>
        </p:blipFill>
        <p:spPr>
          <a:xfrm>
            <a:off x="1" y="837080"/>
            <a:ext cx="9143999" cy="5143493"/>
          </a:xfrm>
          <a:prstGeom prst="rect">
            <a:avLst/>
          </a:prstGeom>
        </p:spPr>
      </p:pic>
      <p:sp>
        <p:nvSpPr>
          <p:cNvPr id="3" name="TextBox 2">
            <a:extLst>
              <a:ext uri="{FF2B5EF4-FFF2-40B4-BE49-F238E27FC236}">
                <a16:creationId xmlns:a16="http://schemas.microsoft.com/office/drawing/2014/main" id="{EA0C2CBB-B602-4828-8422-390ACB4930C9}"/>
              </a:ext>
            </a:extLst>
          </p:cNvPr>
          <p:cNvSpPr txBox="1"/>
          <p:nvPr/>
        </p:nvSpPr>
        <p:spPr>
          <a:xfrm>
            <a:off x="5642125" y="1846069"/>
            <a:ext cx="3231573" cy="4039567"/>
          </a:xfrm>
          <a:prstGeom prst="rect">
            <a:avLst/>
          </a:prstGeom>
          <a:noFill/>
        </p:spPr>
        <p:txBody>
          <a:bodyPr wrap="square" rtlCol="0">
            <a:spAutoFit/>
          </a:bodyPr>
          <a:lstStyle/>
          <a:p>
            <a:pPr defTabSz="685800"/>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a:p>
            <a:pPr defTabSz="685800"/>
            <a:r>
              <a:rPr lang="en-US" sz="1350" b="1" dirty="0">
                <a:solidFill>
                  <a:prstClr val="black"/>
                </a:solidFill>
                <a:latin typeface="Calibri" panose="020F0502020204030204"/>
              </a:rPr>
              <a:t>Christina Ryder (</a:t>
            </a:r>
            <a:r>
              <a:rPr lang="en-US" sz="1350" dirty="0">
                <a:solidFill>
                  <a:srgbClr val="000000"/>
                </a:solidFill>
                <a:latin typeface="Calibri" panose="020F0502020204030204" pitchFamily="34" charset="0"/>
              </a:rPr>
              <a:t>She/Her/Hers)</a:t>
            </a:r>
            <a:endParaRPr lang="en-US" sz="1350" dirty="0">
              <a:solidFill>
                <a:srgbClr val="000000"/>
              </a:solidFill>
              <a:latin typeface="Segoe UI" panose="020B0502040204020203" pitchFamily="34" charset="0"/>
            </a:endParaRPr>
          </a:p>
          <a:p>
            <a:pPr defTabSz="685800" fontAlgn="base"/>
            <a:r>
              <a:rPr lang="en-US" sz="1350" dirty="0">
                <a:solidFill>
                  <a:srgbClr val="000000"/>
                </a:solidFill>
                <a:latin typeface="Calibri" panose="020F0502020204030204" pitchFamily="34" charset="0"/>
              </a:rPr>
              <a:t>Delaware River Watershed Program Manager</a:t>
            </a:r>
          </a:p>
          <a:p>
            <a:pPr defTabSz="685800" fontAlgn="base"/>
            <a:r>
              <a:rPr lang="en-US" sz="1350" dirty="0">
                <a:solidFill>
                  <a:srgbClr val="000000"/>
                </a:solidFill>
                <a:latin typeface="Calibri" panose="020F0502020204030204" pitchFamily="34" charset="0"/>
              </a:rPr>
              <a:t>Science Applications </a:t>
            </a:r>
            <a:endParaRPr lang="en-US" sz="1350" dirty="0">
              <a:solidFill>
                <a:srgbClr val="000000"/>
              </a:solidFill>
              <a:latin typeface="Segoe UI" panose="020B0502040204020203" pitchFamily="34" charset="0"/>
            </a:endParaRPr>
          </a:p>
          <a:p>
            <a:pPr defTabSz="685800" fontAlgn="base"/>
            <a:r>
              <a:rPr lang="en-US" sz="1350" dirty="0">
                <a:solidFill>
                  <a:srgbClr val="000000"/>
                </a:solidFill>
                <a:latin typeface="Calibri" panose="020F0502020204030204" pitchFamily="34" charset="0"/>
              </a:rPr>
              <a:t>(443) 934-7120 </a:t>
            </a:r>
            <a:br>
              <a:rPr lang="en-US" sz="1350" dirty="0">
                <a:solidFill>
                  <a:srgbClr val="000000"/>
                </a:solidFill>
                <a:latin typeface="Segoe UI" panose="020B0502040204020203" pitchFamily="34" charset="0"/>
              </a:rPr>
            </a:br>
            <a:r>
              <a:rPr lang="en-US" sz="1350" dirty="0">
                <a:solidFill>
                  <a:prstClr val="black"/>
                </a:solidFill>
                <a:latin typeface="Calibri" panose="020F0502020204030204" pitchFamily="34" charset="0"/>
                <a:hlinkClick r:id="rId4">
                  <a:extLst>
                    <a:ext uri="{A12FA001-AC4F-418D-AE19-62706E023703}">
                      <ahyp:hlinkClr xmlns:ahyp="http://schemas.microsoft.com/office/drawing/2018/hyperlinkcolor" val="tx"/>
                    </a:ext>
                  </a:extLst>
                </a:hlinkClick>
              </a:rPr>
              <a:t>christina_ryder@fws.gov</a:t>
            </a:r>
            <a:endParaRPr lang="en-US" sz="1350" dirty="0">
              <a:solidFill>
                <a:prstClr val="black"/>
              </a:solidFill>
              <a:latin typeface="Calibri" panose="020F0502020204030204" pitchFamily="34" charset="0"/>
            </a:endParaRPr>
          </a:p>
          <a:p>
            <a:pPr defTabSz="685800" fontAlgn="base"/>
            <a:endParaRPr lang="en-US" sz="1350" dirty="0">
              <a:solidFill>
                <a:prstClr val="black"/>
              </a:solidFill>
              <a:latin typeface="Calibri" panose="020F0502020204030204" pitchFamily="34" charset="0"/>
            </a:endParaRPr>
          </a:p>
          <a:p>
            <a:pPr defTabSz="685800" fontAlgn="base"/>
            <a:r>
              <a:rPr lang="en-US" sz="1350" dirty="0">
                <a:solidFill>
                  <a:srgbClr val="000000"/>
                </a:solidFill>
                <a:latin typeface="Calibri" panose="020F0502020204030204" pitchFamily="34" charset="0"/>
              </a:rPr>
              <a:t> </a:t>
            </a:r>
          </a:p>
          <a:p>
            <a:pPr defTabSz="685800"/>
            <a:r>
              <a:rPr lang="en-US" sz="1350" b="1" dirty="0">
                <a:solidFill>
                  <a:prstClr val="black"/>
                </a:solidFill>
                <a:latin typeface="Calibri" panose="020F0502020204030204"/>
              </a:rPr>
              <a:t>Mike Slattery </a:t>
            </a:r>
            <a:r>
              <a:rPr lang="en-US" sz="1350" dirty="0">
                <a:solidFill>
                  <a:srgbClr val="222222"/>
                </a:solidFill>
                <a:latin typeface="Calibri" panose="020F0502020204030204"/>
              </a:rPr>
              <a:t>(He/Him)</a:t>
            </a:r>
          </a:p>
          <a:p>
            <a:pPr defTabSz="685800"/>
            <a:r>
              <a:rPr lang="en-US" sz="1350" dirty="0">
                <a:solidFill>
                  <a:srgbClr val="222222"/>
                </a:solidFill>
                <a:latin typeface="Calibri" panose="020F0502020204030204"/>
              </a:rPr>
              <a:t>Landscape Conservation Coordinator</a:t>
            </a:r>
            <a:br>
              <a:rPr lang="en-US" sz="1350" dirty="0">
                <a:solidFill>
                  <a:srgbClr val="000000"/>
                </a:solidFill>
                <a:latin typeface="Calibri" panose="020F0502020204030204"/>
              </a:rPr>
            </a:br>
            <a:r>
              <a:rPr lang="en-US" sz="1350" dirty="0">
                <a:solidFill>
                  <a:srgbClr val="000000"/>
                </a:solidFill>
                <a:latin typeface="Calibri" panose="020F0502020204030204"/>
              </a:rPr>
              <a:t>USFWS, </a:t>
            </a:r>
            <a:r>
              <a:rPr lang="en-US" sz="1350" dirty="0">
                <a:solidFill>
                  <a:srgbClr val="222222"/>
                </a:solidFill>
                <a:latin typeface="Calibri" panose="020F0502020204030204"/>
              </a:rPr>
              <a:t>Science Applications </a:t>
            </a:r>
            <a:br>
              <a:rPr lang="en-US" sz="1350" dirty="0">
                <a:solidFill>
                  <a:srgbClr val="000000"/>
                </a:solidFill>
                <a:latin typeface="Calibri" panose="020F0502020204030204"/>
              </a:rPr>
            </a:br>
            <a:r>
              <a:rPr lang="en-US" sz="1350" dirty="0">
                <a:solidFill>
                  <a:srgbClr val="222222"/>
                </a:solidFill>
                <a:latin typeface="Calibri" panose="020F0502020204030204"/>
              </a:rPr>
              <a:t>(202) 870-1072 </a:t>
            </a:r>
          </a:p>
          <a:p>
            <a:pPr defTabSz="685800"/>
            <a:r>
              <a:rPr lang="en-US" sz="1350" dirty="0">
                <a:solidFill>
                  <a:prstClr val="black"/>
                </a:solidFill>
                <a:latin typeface="Calibri" panose="020F0502020204030204"/>
                <a:hlinkClick r:id="rId5">
                  <a:extLst>
                    <a:ext uri="{A12FA001-AC4F-418D-AE19-62706E023703}">
                      <ahyp:hlinkClr xmlns:ahyp="http://schemas.microsoft.com/office/drawing/2018/hyperlinkcolor" val="tx"/>
                    </a:ext>
                  </a:extLst>
                </a:hlinkClick>
              </a:rPr>
              <a:t>michael_slattery@fws.gov</a:t>
            </a:r>
            <a:endParaRPr lang="en-US" sz="1350" dirty="0">
              <a:solidFill>
                <a:prstClr val="black"/>
              </a:solidFill>
              <a:latin typeface="Calibri" panose="020F0502020204030204"/>
            </a:endParaRPr>
          </a:p>
          <a:p>
            <a:pPr defTabSz="685800" fontAlgn="base"/>
            <a:endParaRPr lang="en-US" sz="1350" dirty="0">
              <a:solidFill>
                <a:srgbClr val="000000"/>
              </a:solidFill>
              <a:latin typeface="Segoe UI" panose="020B0502040204020203" pitchFamily="34" charset="0"/>
            </a:endParaRPr>
          </a:p>
          <a:p>
            <a:pPr defTabSz="685800"/>
            <a:endParaRPr lang="en-US" sz="1350" b="1" dirty="0">
              <a:solidFill>
                <a:prstClr val="black"/>
              </a:solidFill>
              <a:latin typeface="Calibri" panose="020F0502020204030204"/>
            </a:endParaRPr>
          </a:p>
          <a:p>
            <a:pPr defTabSz="685800"/>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52670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dirty="0"/>
              <a:t>Other Related NOAA Funding</a:t>
            </a:r>
            <a:endParaRPr dirty="0"/>
          </a:p>
        </p:txBody>
      </p:sp>
      <p:sp>
        <p:nvSpPr>
          <p:cNvPr id="83" name="Google Shape;83;p19"/>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fontScale="92500" lnSpcReduction="20000"/>
          </a:bodyPr>
          <a:lstStyle/>
          <a:p>
            <a:pPr fontAlgn="base"/>
            <a:r>
              <a:rPr lang="en-US" sz="2200" b="1" dirty="0"/>
              <a:t>National Ocean Service/Office for Coastal Management</a:t>
            </a:r>
            <a:r>
              <a:rPr lang="en-US" b="1" dirty="0"/>
              <a:t> </a:t>
            </a:r>
          </a:p>
          <a:p>
            <a:pPr lvl="1" fontAlgn="base"/>
            <a:r>
              <a:rPr lang="en-US" sz="1700" dirty="0"/>
              <a:t>$492,000,000 for National Oceans and Coastal Security Fund grants (aka National Coastal Resilience Fund through NFWF)</a:t>
            </a:r>
          </a:p>
          <a:p>
            <a:pPr lvl="1" fontAlgn="base"/>
            <a:r>
              <a:rPr lang="en-US" sz="1700" dirty="0"/>
              <a:t>$207,000,000 for Coastal Zone Management habitat restoration projects*</a:t>
            </a:r>
          </a:p>
          <a:p>
            <a:pPr lvl="1" fontAlgn="base"/>
            <a:r>
              <a:rPr lang="en-US" sz="1700" dirty="0"/>
              <a:t>$77,000,000 for habitat restoration projects through the National Estuarine Research Reserve System*</a:t>
            </a:r>
          </a:p>
          <a:p>
            <a:endParaRPr lang="en-US" b="1" dirty="0"/>
          </a:p>
          <a:p>
            <a:endParaRPr lang="en-US" b="1" dirty="0"/>
          </a:p>
          <a:p>
            <a:endParaRPr lang="en-US" b="1" dirty="0"/>
          </a:p>
          <a:p>
            <a:pPr marL="114300" indent="0">
              <a:buNone/>
            </a:pPr>
            <a:endParaRPr lang="en-US" b="1" dirty="0"/>
          </a:p>
          <a:p>
            <a:endParaRPr lang="en-US" b="1" dirty="0"/>
          </a:p>
          <a:p>
            <a:pPr marL="114300" indent="0">
              <a:buNone/>
            </a:pPr>
            <a:r>
              <a:rPr lang="en-US" b="1" dirty="0"/>
              <a:t>* </a:t>
            </a:r>
            <a:r>
              <a:rPr lang="en-US" sz="1300" dirty="0"/>
              <a:t>Includes Coastal and Estuarine Land Conservation Program (CELCP)</a:t>
            </a:r>
            <a:br>
              <a:rPr lang="en-US" sz="1300" dirty="0"/>
            </a:br>
            <a:endParaRPr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311700" y="1071975"/>
            <a:ext cx="8520600" cy="572700"/>
          </a:xfrm>
          <a:prstGeom prst="rect">
            <a:avLst/>
          </a:prstGeom>
        </p:spPr>
        <p:txBody>
          <a:bodyPr spcFirstLastPara="1" wrap="square" lIns="91425" tIns="91425" rIns="91425" bIns="91425" anchor="t" anchorCtr="0">
            <a:normAutofit fontScale="90000"/>
          </a:bodyPr>
          <a:lstStyle/>
          <a:p>
            <a:pPr algn="ctr"/>
            <a:r>
              <a:rPr lang="en"/>
              <a:t>Some Near-Term Issues</a:t>
            </a:r>
            <a:endParaRPr/>
          </a:p>
        </p:txBody>
      </p:sp>
      <p:sp>
        <p:nvSpPr>
          <p:cNvPr id="95" name="Google Shape;95;p21"/>
          <p:cNvSpPr txBox="1">
            <a:spLocks noGrp="1"/>
          </p:cNvSpPr>
          <p:nvPr>
            <p:ph type="body" idx="1"/>
          </p:nvPr>
        </p:nvSpPr>
        <p:spPr>
          <a:xfrm>
            <a:off x="311700" y="1778475"/>
            <a:ext cx="8648400" cy="4068900"/>
          </a:xfrm>
          <a:prstGeom prst="rect">
            <a:avLst/>
          </a:prstGeom>
        </p:spPr>
        <p:txBody>
          <a:bodyPr spcFirstLastPara="1" wrap="square" lIns="91425" tIns="91425" rIns="91425" bIns="91425" anchor="t" anchorCtr="0">
            <a:normAutofit fontScale="85000" lnSpcReduction="20000"/>
          </a:bodyPr>
          <a:lstStyle/>
          <a:p>
            <a:pPr indent="-317182">
              <a:buSzPct val="61400"/>
            </a:pPr>
            <a:r>
              <a:rPr lang="en" sz="2931" dirty="0"/>
              <a:t>Near-Term Actions -</a:t>
            </a:r>
            <a:endParaRPr sz="2300" dirty="0"/>
          </a:p>
          <a:p>
            <a:pPr lvl="1" indent="-334406">
              <a:buSzPct val="100000"/>
            </a:pPr>
            <a:r>
              <a:rPr lang="en" sz="2150" dirty="0"/>
              <a:t>Spend plan due to Congress in mid-February -- will need to wait for green light from Congress before proceeding</a:t>
            </a:r>
            <a:endParaRPr sz="2150" dirty="0"/>
          </a:p>
          <a:p>
            <a:pPr lvl="1" indent="-334406">
              <a:buSzPct val="100000"/>
            </a:pPr>
            <a:r>
              <a:rPr lang="en" sz="2150" dirty="0"/>
              <a:t>Partner outreach</a:t>
            </a:r>
            <a:endParaRPr sz="2150" dirty="0"/>
          </a:p>
          <a:p>
            <a:pPr lvl="1" indent="-334406">
              <a:buSzPct val="100000"/>
            </a:pPr>
            <a:r>
              <a:rPr lang="en" sz="2150" dirty="0"/>
              <a:t>Tribal Outreach</a:t>
            </a:r>
            <a:endParaRPr sz="2150" dirty="0"/>
          </a:p>
          <a:p>
            <a:pPr indent="-334406">
              <a:buSzPct val="73339"/>
            </a:pPr>
            <a:r>
              <a:rPr lang="en" sz="2931" dirty="0"/>
              <a:t>Notice of Funding Opportunity</a:t>
            </a:r>
            <a:endParaRPr sz="2931" dirty="0"/>
          </a:p>
          <a:p>
            <a:pPr lvl="1" indent="-337245">
              <a:buSzPct val="100000"/>
            </a:pPr>
            <a:r>
              <a:rPr lang="en" sz="2207" dirty="0"/>
              <a:t>Likely two competitive solicitations (“NOFOs) in latter half of year</a:t>
            </a:r>
            <a:endParaRPr sz="2207" dirty="0"/>
          </a:p>
          <a:p>
            <a:pPr lvl="1" indent="-337245">
              <a:buSzPct val="100000"/>
            </a:pPr>
            <a:r>
              <a:rPr lang="en" sz="2207" dirty="0"/>
              <a:t>Multi-year awards/partnerships</a:t>
            </a:r>
            <a:endParaRPr sz="2207" dirty="0"/>
          </a:p>
          <a:p>
            <a:pPr lvl="1" indent="-337245">
              <a:buSzPct val="100000"/>
            </a:pPr>
            <a:r>
              <a:rPr lang="en" sz="2207" dirty="0"/>
              <a:t>Matching funds will be encouraged but not required</a:t>
            </a:r>
            <a:endParaRPr sz="2207" dirty="0"/>
          </a:p>
          <a:p>
            <a:pPr indent="-372870">
              <a:buSzPct val="100000"/>
            </a:pPr>
            <a:r>
              <a:rPr lang="en" sz="2931" dirty="0"/>
              <a:t>Collaboration with NOAA’s Office of Coastal Management and NFWF</a:t>
            </a:r>
            <a:endParaRPr sz="2931" dirty="0"/>
          </a:p>
          <a:p>
            <a:pPr indent="-372870">
              <a:buSzPct val="100000"/>
            </a:pPr>
            <a:r>
              <a:rPr lang="en" sz="2931" dirty="0"/>
              <a:t>Collaboration with other Federal agencies</a:t>
            </a:r>
            <a:endParaRPr sz="2931" dirty="0"/>
          </a:p>
          <a:p>
            <a:pPr indent="0">
              <a:spcBef>
                <a:spcPts val="1200"/>
              </a:spcBef>
              <a:spcAft>
                <a:spcPts val="12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956F-A3A8-453E-BA0D-2D845B04F0D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BC1B5F4-61DF-40BD-B9B8-B409D69F7630}"/>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F40AC505-0595-416D-84FA-95C1ED45E114}"/>
              </a:ext>
            </a:extLst>
          </p:cNvPr>
          <p:cNvPicPr>
            <a:picLocks noChangeAspect="1"/>
          </p:cNvPicPr>
          <p:nvPr/>
        </p:nvPicPr>
        <p:blipFill>
          <a:blip r:embed="rId2"/>
          <a:stretch>
            <a:fillRect/>
          </a:stretch>
        </p:blipFill>
        <p:spPr>
          <a:xfrm>
            <a:off x="1140622" y="857250"/>
            <a:ext cx="6862756" cy="5143500"/>
          </a:xfrm>
          <a:prstGeom prst="rect">
            <a:avLst/>
          </a:prstGeom>
        </p:spPr>
      </p:pic>
    </p:spTree>
    <p:extLst>
      <p:ext uri="{BB962C8B-B14F-4D97-AF65-F5344CB8AC3E}">
        <p14:creationId xmlns:p14="http://schemas.microsoft.com/office/powerpoint/2010/main" val="199564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E3B23E-636D-4864-BEF9-659AAA44CE38}"/>
              </a:ext>
            </a:extLst>
          </p:cNvPr>
          <p:cNvPicPr>
            <a:picLocks noChangeAspect="1"/>
          </p:cNvPicPr>
          <p:nvPr/>
        </p:nvPicPr>
        <p:blipFill>
          <a:blip r:embed="rId2"/>
          <a:stretch>
            <a:fillRect/>
          </a:stretch>
        </p:blipFill>
        <p:spPr>
          <a:xfrm>
            <a:off x="0" y="857250"/>
            <a:ext cx="6915150" cy="742950"/>
          </a:xfrm>
          <a:prstGeom prst="rect">
            <a:avLst/>
          </a:prstGeom>
        </p:spPr>
      </p:pic>
      <p:sp>
        <p:nvSpPr>
          <p:cNvPr id="7" name="TextBox 6">
            <a:extLst>
              <a:ext uri="{FF2B5EF4-FFF2-40B4-BE49-F238E27FC236}">
                <a16:creationId xmlns:a16="http://schemas.microsoft.com/office/drawing/2014/main" id="{B5E1B20B-4F04-41ED-88B0-46DC316D0224}"/>
              </a:ext>
            </a:extLst>
          </p:cNvPr>
          <p:cNvSpPr txBox="1"/>
          <p:nvPr/>
        </p:nvSpPr>
        <p:spPr>
          <a:xfrm>
            <a:off x="299319" y="1955297"/>
            <a:ext cx="8913722" cy="3901068"/>
          </a:xfrm>
          <a:prstGeom prst="rect">
            <a:avLst/>
          </a:prstGeom>
          <a:noFill/>
        </p:spPr>
        <p:txBody>
          <a:bodyPr wrap="none" rtlCol="0">
            <a:spAutoFit/>
          </a:bodyPr>
          <a:lstStyle/>
          <a:p>
            <a:pPr defTabSz="685800"/>
            <a:r>
              <a:rPr lang="en-US" dirty="0">
                <a:solidFill>
                  <a:prstClr val="black"/>
                </a:solidFill>
                <a:latin typeface="Calibri" panose="020F0502020204030204"/>
              </a:rPr>
              <a:t>There is no information yet about how Infrastructure funding might affect </a:t>
            </a:r>
          </a:p>
          <a:p>
            <a:pPr defTabSz="685800"/>
            <a:r>
              <a:rPr lang="en-US" dirty="0">
                <a:solidFill>
                  <a:prstClr val="black"/>
                </a:solidFill>
                <a:latin typeface="Calibri" panose="020F0502020204030204"/>
              </a:rPr>
              <a:t>NRCS Farm Bill Program dollars.</a:t>
            </a:r>
          </a:p>
          <a:p>
            <a:pPr defTabSz="685800"/>
            <a:endParaRPr lang="en-US" dirty="0">
              <a:solidFill>
                <a:prstClr val="black"/>
              </a:solidFill>
              <a:latin typeface="Calibri" panose="020F0502020204030204"/>
            </a:endParaRPr>
          </a:p>
          <a:p>
            <a:pPr defTabSz="685800"/>
            <a:r>
              <a:rPr lang="en-US" dirty="0">
                <a:solidFill>
                  <a:prstClr val="black"/>
                </a:solidFill>
                <a:latin typeface="Calibri" panose="020F0502020204030204"/>
              </a:rPr>
              <a:t>HOWEVER !!</a:t>
            </a:r>
          </a:p>
          <a:p>
            <a:pPr defTabSz="685800"/>
            <a:endParaRPr lang="en-US" dirty="0">
              <a:solidFill>
                <a:prstClr val="black"/>
              </a:solidFill>
              <a:latin typeface="Calibri" panose="020F0502020204030204"/>
            </a:endParaRPr>
          </a:p>
          <a:p>
            <a:pPr defTabSz="685800"/>
            <a:r>
              <a:rPr lang="en-US" dirty="0">
                <a:solidFill>
                  <a:prstClr val="black"/>
                </a:solidFill>
                <a:latin typeface="Calibri" panose="020F0502020204030204"/>
              </a:rPr>
              <a:t>Most NRCS offices accept applications on a rolling basis, so </a:t>
            </a:r>
            <a:r>
              <a:rPr lang="en-US" b="1" dirty="0">
                <a:solidFill>
                  <a:prstClr val="black"/>
                </a:solidFill>
                <a:latin typeface="Calibri" panose="020F0502020204030204"/>
              </a:rPr>
              <a:t>there is no bad time to start the</a:t>
            </a:r>
          </a:p>
          <a:p>
            <a:pPr defTabSz="685800"/>
            <a:r>
              <a:rPr lang="en-US" b="1" dirty="0">
                <a:solidFill>
                  <a:prstClr val="black"/>
                </a:solidFill>
                <a:latin typeface="Calibri" panose="020F0502020204030204"/>
              </a:rPr>
              <a:t>process of inquiring about eligibility and putting in an application when appropriate.</a:t>
            </a:r>
          </a:p>
          <a:p>
            <a:pPr defTabSz="685800"/>
            <a:endParaRPr lang="en-US" dirty="0">
              <a:solidFill>
                <a:prstClr val="black"/>
              </a:solidFill>
              <a:latin typeface="Calibri" panose="020F0502020204030204"/>
            </a:endParaRPr>
          </a:p>
          <a:p>
            <a:pPr defTabSz="685800"/>
            <a:r>
              <a:rPr lang="en-US" dirty="0">
                <a:solidFill>
                  <a:prstClr val="black"/>
                </a:solidFill>
                <a:latin typeface="Calibri" panose="020F0502020204030204"/>
              </a:rPr>
              <a:t>Of the many NRCS Farm Bill programs, two are the likely best fit for most potential Saltmarsh </a:t>
            </a:r>
          </a:p>
          <a:p>
            <a:pPr defTabSz="685800"/>
            <a:r>
              <a:rPr lang="en-US" dirty="0">
                <a:solidFill>
                  <a:prstClr val="black"/>
                </a:solidFill>
                <a:latin typeface="Calibri" panose="020F0502020204030204"/>
              </a:rPr>
              <a:t>Restoration and/or Easement </a:t>
            </a:r>
            <a:r>
              <a:rPr lang="en-US" dirty="0" err="1">
                <a:solidFill>
                  <a:prstClr val="black"/>
                </a:solidFill>
                <a:latin typeface="Calibri" panose="020F0502020204030204"/>
              </a:rPr>
              <a:t>Acquistion</a:t>
            </a:r>
            <a:r>
              <a:rPr lang="en-US" dirty="0">
                <a:solidFill>
                  <a:prstClr val="black"/>
                </a:solidFill>
                <a:latin typeface="Calibri" panose="020F0502020204030204"/>
              </a:rPr>
              <a:t> projects.  These are:</a:t>
            </a:r>
          </a:p>
          <a:p>
            <a:pPr defTabSz="685800"/>
            <a:endParaRPr lang="en-US" dirty="0">
              <a:solidFill>
                <a:prstClr val="black"/>
              </a:solidFill>
              <a:latin typeface="Calibri" panose="020F0502020204030204"/>
            </a:endParaRPr>
          </a:p>
          <a:p>
            <a:pPr defTabSz="685800"/>
            <a:r>
              <a:rPr lang="en-US" dirty="0">
                <a:solidFill>
                  <a:prstClr val="black"/>
                </a:solidFill>
                <a:latin typeface="Calibri" panose="020F0502020204030204"/>
              </a:rPr>
              <a:t>Wetland Reserve Easements (WRE) -- formerly WRP</a:t>
            </a:r>
          </a:p>
          <a:p>
            <a:pPr defTabSz="685800"/>
            <a:r>
              <a:rPr lang="en-US" dirty="0">
                <a:solidFill>
                  <a:prstClr val="black"/>
                </a:solidFill>
                <a:latin typeface="Calibri" panose="020F0502020204030204"/>
              </a:rPr>
              <a:t>Environmental Quality Incentives Program (EQIP)</a:t>
            </a:r>
          </a:p>
          <a:p>
            <a:pPr defTabSz="685800"/>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8176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E3B23E-636D-4864-BEF9-659AAA44CE38}"/>
              </a:ext>
            </a:extLst>
          </p:cNvPr>
          <p:cNvPicPr>
            <a:picLocks noChangeAspect="1"/>
          </p:cNvPicPr>
          <p:nvPr/>
        </p:nvPicPr>
        <p:blipFill>
          <a:blip r:embed="rId2"/>
          <a:stretch>
            <a:fillRect/>
          </a:stretch>
        </p:blipFill>
        <p:spPr>
          <a:xfrm>
            <a:off x="0" y="857250"/>
            <a:ext cx="6915150" cy="742950"/>
          </a:xfrm>
          <a:prstGeom prst="rect">
            <a:avLst/>
          </a:prstGeom>
        </p:spPr>
      </p:pic>
      <p:sp>
        <p:nvSpPr>
          <p:cNvPr id="7" name="TextBox 6">
            <a:extLst>
              <a:ext uri="{FF2B5EF4-FFF2-40B4-BE49-F238E27FC236}">
                <a16:creationId xmlns:a16="http://schemas.microsoft.com/office/drawing/2014/main" id="{B5E1B20B-4F04-41ED-88B0-46DC316D0224}"/>
              </a:ext>
            </a:extLst>
          </p:cNvPr>
          <p:cNvSpPr txBox="1"/>
          <p:nvPr/>
        </p:nvSpPr>
        <p:spPr>
          <a:xfrm>
            <a:off x="1051497" y="1756184"/>
            <a:ext cx="8160439" cy="4455066"/>
          </a:xfrm>
          <a:prstGeom prst="rect">
            <a:avLst/>
          </a:prstGeom>
          <a:noFill/>
        </p:spPr>
        <p:txBody>
          <a:bodyPr wrap="none" rtlCol="0">
            <a:spAutoFit/>
          </a:bodyPr>
          <a:lstStyle/>
          <a:p>
            <a:pPr defTabSz="685800"/>
            <a:r>
              <a:rPr lang="en-US" dirty="0">
                <a:solidFill>
                  <a:prstClr val="black"/>
                </a:solidFill>
                <a:latin typeface="Calibri" panose="020F0502020204030204"/>
              </a:rPr>
              <a:t>Wetland Reserve Easements:</a:t>
            </a:r>
          </a:p>
          <a:p>
            <a:pPr defTabSz="685800"/>
            <a:endParaRPr lang="en-US" dirty="0">
              <a:solidFill>
                <a:prstClr val="black"/>
              </a:solidFill>
              <a:latin typeface="Calibri" panose="020F0502020204030204"/>
            </a:endParaRPr>
          </a:p>
          <a:p>
            <a:pPr defTabSz="685800"/>
            <a:r>
              <a:rPr lang="en-US" dirty="0">
                <a:solidFill>
                  <a:prstClr val="black"/>
                </a:solidFill>
                <a:latin typeface="Calibri" panose="020F0502020204030204"/>
              </a:rPr>
              <a:t>Land must have a history of agriculture at some point in time (e.g., salt haying)</a:t>
            </a:r>
          </a:p>
          <a:p>
            <a:pPr defTabSz="685800"/>
            <a:endParaRPr lang="en-US" dirty="0">
              <a:solidFill>
                <a:prstClr val="black"/>
              </a:solidFill>
              <a:latin typeface="Calibri" panose="020F0502020204030204"/>
            </a:endParaRPr>
          </a:p>
          <a:p>
            <a:pPr defTabSz="685800"/>
            <a:r>
              <a:rPr lang="en-US" dirty="0">
                <a:solidFill>
                  <a:prstClr val="black"/>
                </a:solidFill>
                <a:latin typeface="Calibri" panose="020F0502020204030204"/>
              </a:rPr>
              <a:t>Must either include degraded wetland that can be restored</a:t>
            </a:r>
          </a:p>
          <a:p>
            <a:pPr defTabSz="685800"/>
            <a:endParaRPr lang="en-US" dirty="0">
              <a:solidFill>
                <a:prstClr val="black"/>
              </a:solidFill>
              <a:latin typeface="Calibri" panose="020F0502020204030204"/>
            </a:endParaRPr>
          </a:p>
          <a:p>
            <a:pPr defTabSz="685800"/>
            <a:r>
              <a:rPr lang="en-US" dirty="0">
                <a:solidFill>
                  <a:prstClr val="black"/>
                </a:solidFill>
                <a:latin typeface="Calibri" panose="020F0502020204030204"/>
              </a:rPr>
              <a:t>OR</a:t>
            </a:r>
          </a:p>
          <a:p>
            <a:pPr defTabSz="685800"/>
            <a:endParaRPr lang="en-US" dirty="0">
              <a:solidFill>
                <a:prstClr val="black"/>
              </a:solidFill>
              <a:latin typeface="Calibri" panose="020F0502020204030204"/>
            </a:endParaRPr>
          </a:p>
          <a:p>
            <a:pPr defTabSz="685800"/>
            <a:r>
              <a:rPr lang="en-US" dirty="0">
                <a:solidFill>
                  <a:prstClr val="black"/>
                </a:solidFill>
                <a:latin typeface="Calibri" panose="020F0502020204030204"/>
              </a:rPr>
              <a:t>The easement must fill a gap in an otherwise protected riparian corridor</a:t>
            </a:r>
          </a:p>
          <a:p>
            <a:pPr defTabSz="685800"/>
            <a:endParaRPr lang="en-US" dirty="0">
              <a:solidFill>
                <a:prstClr val="black"/>
              </a:solidFill>
              <a:latin typeface="Calibri" panose="020F0502020204030204"/>
            </a:endParaRPr>
          </a:p>
          <a:p>
            <a:pPr defTabSz="685800"/>
            <a:r>
              <a:rPr lang="en-US" dirty="0">
                <a:solidFill>
                  <a:prstClr val="black"/>
                </a:solidFill>
                <a:latin typeface="Calibri" panose="020F0502020204030204"/>
              </a:rPr>
              <a:t>NRCS can typically pay 100 percent of restoration costs after closing on the easement</a:t>
            </a:r>
          </a:p>
          <a:p>
            <a:pPr defTabSz="685800"/>
            <a:endParaRPr lang="en-US" dirty="0">
              <a:solidFill>
                <a:prstClr val="black"/>
              </a:solidFill>
              <a:latin typeface="Calibri" panose="020F0502020204030204"/>
            </a:endParaRPr>
          </a:p>
          <a:p>
            <a:pPr defTabSz="685800"/>
            <a:r>
              <a:rPr lang="en-US" dirty="0">
                <a:solidFill>
                  <a:prstClr val="black"/>
                </a:solidFill>
                <a:latin typeface="Calibri" panose="020F0502020204030204"/>
              </a:rPr>
              <a:t>Landowner can continue to enjoy passive recreation (e.g., hunting, fishing, hiking).</a:t>
            </a:r>
          </a:p>
          <a:p>
            <a:pPr defTabSz="685800"/>
            <a:r>
              <a:rPr lang="en-US" dirty="0">
                <a:solidFill>
                  <a:prstClr val="black"/>
                </a:solidFill>
                <a:latin typeface="Calibri" panose="020F0502020204030204"/>
              </a:rPr>
              <a:t>Can also propose “compatible use agreement” for other activities, such as timber</a:t>
            </a:r>
          </a:p>
          <a:p>
            <a:pPr defTabSz="685800"/>
            <a:r>
              <a:rPr lang="en-US" dirty="0">
                <a:solidFill>
                  <a:prstClr val="black"/>
                </a:solidFill>
                <a:latin typeface="Calibri" panose="020F0502020204030204"/>
              </a:rPr>
              <a:t>harvest </a:t>
            </a:r>
          </a:p>
          <a:p>
            <a:pPr defTabSz="685800"/>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4095236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E3B23E-636D-4864-BEF9-659AAA44CE38}"/>
              </a:ext>
            </a:extLst>
          </p:cNvPr>
          <p:cNvPicPr>
            <a:picLocks noChangeAspect="1"/>
          </p:cNvPicPr>
          <p:nvPr/>
        </p:nvPicPr>
        <p:blipFill>
          <a:blip r:embed="rId2"/>
          <a:stretch>
            <a:fillRect/>
          </a:stretch>
        </p:blipFill>
        <p:spPr>
          <a:xfrm>
            <a:off x="0" y="857250"/>
            <a:ext cx="6915150" cy="742950"/>
          </a:xfrm>
          <a:prstGeom prst="rect">
            <a:avLst/>
          </a:prstGeom>
        </p:spPr>
      </p:pic>
      <p:sp>
        <p:nvSpPr>
          <p:cNvPr id="7" name="TextBox 6">
            <a:extLst>
              <a:ext uri="{FF2B5EF4-FFF2-40B4-BE49-F238E27FC236}">
                <a16:creationId xmlns:a16="http://schemas.microsoft.com/office/drawing/2014/main" id="{B5E1B20B-4F04-41ED-88B0-46DC316D0224}"/>
              </a:ext>
            </a:extLst>
          </p:cNvPr>
          <p:cNvSpPr txBox="1"/>
          <p:nvPr/>
        </p:nvSpPr>
        <p:spPr>
          <a:xfrm>
            <a:off x="77029" y="2137691"/>
            <a:ext cx="9118650" cy="3577903"/>
          </a:xfrm>
          <a:prstGeom prst="rect">
            <a:avLst/>
          </a:prstGeom>
          <a:noFill/>
        </p:spPr>
        <p:txBody>
          <a:bodyPr wrap="none" rtlCol="0">
            <a:spAutoFit/>
          </a:bodyPr>
          <a:lstStyle/>
          <a:p>
            <a:pPr defTabSz="685800"/>
            <a:r>
              <a:rPr lang="en-US" dirty="0">
                <a:solidFill>
                  <a:prstClr val="black"/>
                </a:solidFill>
                <a:latin typeface="Calibri" panose="020F0502020204030204"/>
              </a:rPr>
              <a:t>Environmental Quality Incentives Program (EQIP)</a:t>
            </a:r>
          </a:p>
          <a:p>
            <a:pPr defTabSz="685800"/>
            <a:endParaRPr lang="en-US" dirty="0">
              <a:solidFill>
                <a:prstClr val="black"/>
              </a:solidFill>
              <a:latin typeface="Calibri" panose="020F0502020204030204"/>
            </a:endParaRPr>
          </a:p>
          <a:p>
            <a:pPr defTabSz="685800"/>
            <a:r>
              <a:rPr lang="en-US" dirty="0">
                <a:solidFill>
                  <a:prstClr val="black"/>
                </a:solidFill>
                <a:latin typeface="Calibri" panose="020F0502020204030204"/>
              </a:rPr>
              <a:t>Reimburses 75 to 90 percent of </a:t>
            </a:r>
            <a:r>
              <a:rPr lang="en-US" b="1" u="sng" dirty="0">
                <a:solidFill>
                  <a:prstClr val="black"/>
                </a:solidFill>
                <a:latin typeface="Calibri" panose="020F0502020204030204"/>
              </a:rPr>
              <a:t>estimated costs (from payment schedule)</a:t>
            </a:r>
          </a:p>
          <a:p>
            <a:pPr defTabSz="685800"/>
            <a:r>
              <a:rPr lang="en-US" dirty="0">
                <a:solidFill>
                  <a:prstClr val="black"/>
                </a:solidFill>
                <a:latin typeface="Calibri" panose="020F0502020204030204"/>
              </a:rPr>
              <a:t>for installation of conservation practices such as Tidal Channel Restoration, </a:t>
            </a:r>
            <a:r>
              <a:rPr lang="en-US" dirty="0" err="1">
                <a:solidFill>
                  <a:prstClr val="black"/>
                </a:solidFill>
                <a:latin typeface="Calibri" panose="020F0502020204030204"/>
              </a:rPr>
              <a:t>Runneling</a:t>
            </a:r>
            <a:r>
              <a:rPr lang="en-US" dirty="0">
                <a:solidFill>
                  <a:prstClr val="black"/>
                </a:solidFill>
                <a:latin typeface="Calibri" panose="020F0502020204030204"/>
              </a:rPr>
              <a:t>, etc.</a:t>
            </a:r>
          </a:p>
          <a:p>
            <a:pPr defTabSz="685800"/>
            <a:endParaRPr lang="en-US" dirty="0">
              <a:solidFill>
                <a:prstClr val="black"/>
              </a:solidFill>
              <a:latin typeface="Calibri" panose="020F0502020204030204"/>
            </a:endParaRPr>
          </a:p>
          <a:p>
            <a:pPr defTabSz="685800"/>
            <a:r>
              <a:rPr lang="en-US" dirty="0">
                <a:solidFill>
                  <a:prstClr val="black"/>
                </a:solidFill>
                <a:latin typeface="Calibri" panose="020F0502020204030204"/>
              </a:rPr>
              <a:t>Reimbursement only AFTER installation and inspection of practices</a:t>
            </a:r>
          </a:p>
          <a:p>
            <a:pPr defTabSz="685800"/>
            <a:endParaRPr lang="en-US" dirty="0">
              <a:solidFill>
                <a:prstClr val="black"/>
              </a:solidFill>
              <a:latin typeface="Calibri" panose="020F0502020204030204"/>
            </a:endParaRPr>
          </a:p>
          <a:p>
            <a:pPr defTabSz="685800"/>
            <a:r>
              <a:rPr lang="en-US" dirty="0">
                <a:solidFill>
                  <a:prstClr val="black"/>
                </a:solidFill>
                <a:latin typeface="Calibri" panose="020F0502020204030204"/>
              </a:rPr>
              <a:t>Application from either the private landowner or an operator (e.g., farmer) who has been given</a:t>
            </a:r>
          </a:p>
          <a:p>
            <a:pPr defTabSz="685800"/>
            <a:r>
              <a:rPr lang="en-US" dirty="0">
                <a:solidFill>
                  <a:prstClr val="black"/>
                </a:solidFill>
                <a:latin typeface="Calibri" panose="020F0502020204030204"/>
              </a:rPr>
              <a:t>Management control of the land for the length of a contract</a:t>
            </a:r>
          </a:p>
          <a:p>
            <a:pPr defTabSz="685800"/>
            <a:endParaRPr lang="en-US" dirty="0">
              <a:solidFill>
                <a:prstClr val="black"/>
              </a:solidFill>
              <a:latin typeface="Calibri" panose="020F0502020204030204"/>
            </a:endParaRPr>
          </a:p>
          <a:p>
            <a:pPr defTabSz="685800"/>
            <a:r>
              <a:rPr lang="en-US" b="1" dirty="0">
                <a:solidFill>
                  <a:prstClr val="black"/>
                </a:solidFill>
                <a:latin typeface="Calibri" panose="020F0502020204030204"/>
              </a:rPr>
              <a:t>Local NRCS staff can discuss/determine eligibility for either WRE or EQIP</a:t>
            </a:r>
          </a:p>
          <a:p>
            <a:pPr defTabSz="685800"/>
            <a:endParaRPr lang="en-US" sz="1500" dirty="0">
              <a:solidFill>
                <a:prstClr val="black"/>
              </a:solidFill>
              <a:latin typeface="Calibri" panose="020F0502020204030204"/>
            </a:endParaRPr>
          </a:p>
          <a:p>
            <a:pPr defTabSz="685800"/>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2205016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4292" y="1278435"/>
            <a:ext cx="4709160" cy="1253657"/>
          </a:xfrm>
        </p:spPr>
        <p:txBody>
          <a:bodyPr>
            <a:normAutofit fontScale="90000"/>
          </a:bodyPr>
          <a:lstStyle/>
          <a:p>
            <a:pPr algn="ctr">
              <a:lnSpc>
                <a:spcPct val="107000"/>
              </a:lnSpc>
              <a:spcBef>
                <a:spcPts val="0"/>
              </a:spcBef>
              <a:spcAft>
                <a:spcPts val="0"/>
              </a:spcAft>
            </a:pPr>
            <a:r>
              <a:rPr lang="en-US" sz="1800" dirty="0">
                <a:latin typeface="+mj-lt"/>
                <a:ea typeface="Calibri" panose="020F0502020204030204" pitchFamily="34" charset="0"/>
                <a:cs typeface="Times New Roman" panose="02020603050405020304" pitchFamily="18" charset="0"/>
              </a:rPr>
              <a:t>U.S. Army Corps of Engineers</a:t>
            </a:r>
            <a:br>
              <a:rPr lang="en-US" sz="1800" dirty="0">
                <a:latin typeface="+mj-lt"/>
                <a:ea typeface="Calibri" panose="020F0502020204030204" pitchFamily="34" charset="0"/>
                <a:cs typeface="Times New Roman" panose="02020603050405020304" pitchFamily="18" charset="0"/>
              </a:rPr>
            </a:br>
            <a:r>
              <a:rPr lang="en-US" sz="1800" dirty="0">
                <a:latin typeface="+mj-lt"/>
                <a:ea typeface="Calibri" panose="020F0502020204030204" pitchFamily="34" charset="0"/>
                <a:cs typeface="Times New Roman" panose="02020603050405020304" pitchFamily="18" charset="0"/>
              </a:rPr>
              <a:t>Summary of coastal habitat funding: </a:t>
            </a:r>
            <a:br>
              <a:rPr lang="en-US" sz="1800" dirty="0">
                <a:latin typeface="+mj-lt"/>
                <a:ea typeface="Calibri" panose="020F0502020204030204" pitchFamily="34" charset="0"/>
                <a:cs typeface="Times New Roman" panose="02020603050405020304" pitchFamily="18" charset="0"/>
              </a:rPr>
            </a:br>
            <a:r>
              <a:rPr lang="en-US" sz="1800" dirty="0">
                <a:latin typeface="+mj-lt"/>
                <a:ea typeface="Calibri" panose="020F0502020204030204" pitchFamily="34" charset="0"/>
                <a:cs typeface="Times New Roman" panose="02020603050405020304" pitchFamily="18" charset="0"/>
              </a:rPr>
              <a:t>Infrastructure Investment and Jobs act (IIJA) </a:t>
            </a:r>
            <a:endParaRPr lang="en-US" sz="3000" dirty="0">
              <a:latin typeface="+mj-lt"/>
            </a:endParaRPr>
          </a:p>
        </p:txBody>
      </p:sp>
      <p:sp>
        <p:nvSpPr>
          <p:cNvPr id="8" name="Text Placeholder 7"/>
          <p:cNvSpPr>
            <a:spLocks noGrp="1"/>
          </p:cNvSpPr>
          <p:nvPr>
            <p:ph type="body" sz="quarter" idx="15"/>
          </p:nvPr>
        </p:nvSpPr>
        <p:spPr>
          <a:xfrm>
            <a:off x="200025" y="2471774"/>
            <a:ext cx="4200525" cy="2480963"/>
          </a:xfrm>
        </p:spPr>
        <p:txBody>
          <a:bodyPr/>
          <a:lstStyle/>
          <a:p>
            <a:endParaRPr lang="en-US" dirty="0"/>
          </a:p>
          <a:p>
            <a:endParaRPr lang="en-US" dirty="0"/>
          </a:p>
          <a:p>
            <a:r>
              <a:rPr lang="en-US" dirty="0"/>
              <a:t>Mindy Simmons</a:t>
            </a:r>
          </a:p>
          <a:p>
            <a:r>
              <a:rPr lang="en-US" dirty="0"/>
              <a:t>Senior Policy Advisor</a:t>
            </a:r>
          </a:p>
          <a:p>
            <a:r>
              <a:rPr lang="en-US" dirty="0"/>
              <a:t>Planning &amp; Policy Division, HQUSACE</a:t>
            </a:r>
          </a:p>
          <a:p>
            <a:endParaRPr lang="en-US" dirty="0"/>
          </a:p>
          <a:p>
            <a:r>
              <a:rPr lang="en-US" dirty="0"/>
              <a:t>16 DEC 2021</a:t>
            </a:r>
          </a:p>
        </p:txBody>
      </p:sp>
      <p:pic>
        <p:nvPicPr>
          <p:cNvPr id="7" name="Picture 6">
            <a:extLst>
              <a:ext uri="{FF2B5EF4-FFF2-40B4-BE49-F238E27FC236}">
                <a16:creationId xmlns:a16="http://schemas.microsoft.com/office/drawing/2014/main" id="{7259F507-B397-4AB1-97AC-F5A3A78414F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55464" y="2624328"/>
            <a:ext cx="3787297" cy="2840473"/>
          </a:xfrm>
          <a:prstGeom prst="rect">
            <a:avLst/>
          </a:prstGeom>
        </p:spPr>
      </p:pic>
      <p:sp>
        <p:nvSpPr>
          <p:cNvPr id="12" name="TextBox 11">
            <a:extLst>
              <a:ext uri="{FF2B5EF4-FFF2-40B4-BE49-F238E27FC236}">
                <a16:creationId xmlns:a16="http://schemas.microsoft.com/office/drawing/2014/main" id="{37B7417F-EAF9-4689-917C-FCA37000184F}"/>
              </a:ext>
            </a:extLst>
          </p:cNvPr>
          <p:cNvSpPr txBox="1"/>
          <p:nvPr/>
        </p:nvSpPr>
        <p:spPr>
          <a:xfrm>
            <a:off x="7525512" y="5464801"/>
            <a:ext cx="1252728" cy="219291"/>
          </a:xfrm>
          <a:prstGeom prst="rect">
            <a:avLst/>
          </a:prstGeom>
          <a:noFill/>
        </p:spPr>
        <p:txBody>
          <a:bodyPr wrap="square" rtlCol="0">
            <a:spAutoFit/>
          </a:bodyPr>
          <a:lstStyle/>
          <a:p>
            <a:pPr defTabSz="685800"/>
            <a:r>
              <a:rPr lang="en-US" sz="825" dirty="0">
                <a:solidFill>
                  <a:srgbClr val="000000"/>
                </a:solidFill>
                <a:latin typeface="Arial"/>
              </a:rPr>
              <a:t>Photo: Debby Scerno</a:t>
            </a:r>
          </a:p>
        </p:txBody>
      </p:sp>
    </p:spTree>
    <p:extLst>
      <p:ext uri="{BB962C8B-B14F-4D97-AF65-F5344CB8AC3E}">
        <p14:creationId xmlns:p14="http://schemas.microsoft.com/office/powerpoint/2010/main" val="361541827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FISHERIES">
      <a:dk1>
        <a:srgbClr val="000000"/>
      </a:dk1>
      <a:lt1>
        <a:srgbClr val="FFFFFF"/>
      </a:lt1>
      <a:dk2>
        <a:srgbClr val="00467F"/>
      </a:dk2>
      <a:lt2>
        <a:srgbClr val="D3EAED"/>
      </a:lt2>
      <a:accent1>
        <a:srgbClr val="008998"/>
      </a:accent1>
      <a:accent2>
        <a:srgbClr val="4C9C2E"/>
      </a:accent2>
      <a:accent3>
        <a:srgbClr val="FF8300"/>
      </a:accent3>
      <a:accent4>
        <a:srgbClr val="615BC3"/>
      </a:accent4>
      <a:accent5>
        <a:srgbClr val="0093D0"/>
      </a:accent5>
      <a:accent6>
        <a:srgbClr val="FF4438"/>
      </a:accent6>
      <a:hlink>
        <a:srgbClr val="7F7FFF"/>
      </a:hlink>
      <a:folHlink>
        <a:srgbClr val="1ECA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TotalTime>
  <Words>2793</Words>
  <Application>Microsoft Office PowerPoint</Application>
  <PresentationFormat>On-screen Show (4:3)</PresentationFormat>
  <Paragraphs>294</Paragraphs>
  <Slides>27</Slides>
  <Notes>23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27</vt:i4>
      </vt:variant>
    </vt:vector>
  </HeadingPairs>
  <TitlesOfParts>
    <vt:vector size="42" baseType="lpstr">
      <vt:lpstr>Arial</vt:lpstr>
      <vt:lpstr>Calibri</vt:lpstr>
      <vt:lpstr>Calibri Light</vt:lpstr>
      <vt:lpstr>Cambria</vt:lpstr>
      <vt:lpstr>Courier New</vt:lpstr>
      <vt:lpstr>Georgia</vt:lpstr>
      <vt:lpstr>Open Sans</vt:lpstr>
      <vt:lpstr>Segoe UI</vt:lpstr>
      <vt:lpstr>Times New Roman</vt:lpstr>
      <vt:lpstr>Wingdings</vt:lpstr>
      <vt:lpstr>2_Office Theme</vt:lpstr>
      <vt:lpstr>2_Custom Design</vt:lpstr>
      <vt:lpstr>Simple Light</vt:lpstr>
      <vt:lpstr>Office Theme</vt:lpstr>
      <vt:lpstr>Content Templates</vt:lpstr>
      <vt:lpstr>NOAA Fisheries </vt:lpstr>
      <vt:lpstr>NOAA Fisheries Habitat Restoration Specific Language from IIJA</vt:lpstr>
      <vt:lpstr>Other Related NOAA Funding</vt:lpstr>
      <vt:lpstr>Some Near-Term Issues</vt:lpstr>
      <vt:lpstr>PowerPoint Presentation</vt:lpstr>
      <vt:lpstr>PowerPoint Presentation</vt:lpstr>
      <vt:lpstr>PowerPoint Presentation</vt:lpstr>
      <vt:lpstr>PowerPoint Presentation</vt:lpstr>
      <vt:lpstr>U.S. Army Corps of Engineers Summary of coastal habitat funding:  Infrastructure Investment and Jobs act (IIJA)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Delaware River Basin Restoration Program </vt:lpstr>
      <vt:lpstr>Conserving the Delaware </vt:lpstr>
      <vt:lpstr>Delaware River Watershed Conservation Collaborative </vt:lpstr>
      <vt:lpstr>Delaware River Watershed Conservation Blueprint </vt:lpstr>
      <vt:lpstr>Delaware Watershed Conservation Fund</vt:lpstr>
      <vt:lpstr>Projects that benefit SALS </vt:lpstr>
      <vt:lpstr>DWCF -What’s new in 22 ~$14 million available to award  </vt:lpstr>
      <vt:lpstr>Delaware River Watershed Conservation Fund</vt:lpstr>
      <vt:lpstr>Proposal Lab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Rick O</dc:creator>
  <cp:lastModifiedBy>Weldon, Aimee J</cp:lastModifiedBy>
  <cp:revision>15</cp:revision>
  <dcterms:created xsi:type="dcterms:W3CDTF">2021-11-30T19:50:52Z</dcterms:created>
  <dcterms:modified xsi:type="dcterms:W3CDTF">2021-12-16T17:00:57Z</dcterms:modified>
</cp:coreProperties>
</file>