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charts/chart1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3" r:id="rId2"/>
    <p:sldId id="266" r:id="rId3"/>
    <p:sldId id="282" r:id="rId4"/>
    <p:sldId id="264" r:id="rId5"/>
    <p:sldId id="273" r:id="rId6"/>
    <p:sldId id="274" r:id="rId7"/>
    <p:sldId id="275" r:id="rId8"/>
    <p:sldId id="267" r:id="rId9"/>
    <p:sldId id="260" r:id="rId10"/>
    <p:sldId id="283" r:id="rId11"/>
    <p:sldId id="261" r:id="rId12"/>
    <p:sldId id="262" r:id="rId13"/>
    <p:sldId id="265" r:id="rId14"/>
    <p:sldId id="257" r:id="rId15"/>
    <p:sldId id="280" r:id="rId16"/>
    <p:sldId id="290" r:id="rId17"/>
    <p:sldId id="259" r:id="rId18"/>
    <p:sldId id="258" r:id="rId19"/>
    <p:sldId id="270" r:id="rId20"/>
    <p:sldId id="271" r:id="rId21"/>
    <p:sldId id="286" r:id="rId22"/>
    <p:sldId id="294" r:id="rId23"/>
    <p:sldId id="291" r:id="rId24"/>
    <p:sldId id="292" r:id="rId25"/>
    <p:sldId id="293" r:id="rId26"/>
    <p:sldId id="278" r:id="rId27"/>
    <p:sldId id="281" r:id="rId28"/>
    <p:sldId id="285" r:id="rId29"/>
    <p:sldId id="276" r:id="rId30"/>
    <p:sldId id="268" r:id="rId31"/>
    <p:sldId id="269" r:id="rId32"/>
    <p:sldId id="27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9679"/>
    <a:srgbClr val="799C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97" autoAdjust="0"/>
  </p:normalViewPr>
  <p:slideViewPr>
    <p:cSldViewPr snapToGrid="0" snapToObjects="1">
      <p:cViewPr varScale="1">
        <p:scale>
          <a:sx n="93" d="100"/>
          <a:sy n="93" d="100"/>
        </p:scale>
        <p:origin x="-286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Media Type</c:v>
                </c:pt>
              </c:strCache>
            </c:strRef>
          </c:tx>
          <c:dLbls>
            <c:showLegendKey val="0"/>
            <c:showVal val="0"/>
            <c:showCatName val="0"/>
            <c:showSerName val="0"/>
            <c:showPercent val="1"/>
            <c:showBubbleSize val="0"/>
            <c:showLeaderLines val="1"/>
          </c:dLbls>
          <c:cat>
            <c:strRef>
              <c:f>Sheet1!$A$2:$A$6</c:f>
              <c:strCache>
                <c:ptCount val="5"/>
                <c:pt idx="0">
                  <c:v>Print</c:v>
                </c:pt>
                <c:pt idx="1">
                  <c:v>TV</c:v>
                </c:pt>
                <c:pt idx="2">
                  <c:v>Radio</c:v>
                </c:pt>
                <c:pt idx="3">
                  <c:v>Op-Ed/Editorial</c:v>
                </c:pt>
                <c:pt idx="4">
                  <c:v>Other</c:v>
                </c:pt>
              </c:strCache>
            </c:strRef>
          </c:cat>
          <c:val>
            <c:numRef>
              <c:f>Sheet1!$B$2:$B$6</c:f>
              <c:numCache>
                <c:formatCode>General</c:formatCode>
                <c:ptCount val="5"/>
                <c:pt idx="0">
                  <c:v>77.7</c:v>
                </c:pt>
                <c:pt idx="1">
                  <c:v>10.7</c:v>
                </c:pt>
                <c:pt idx="2">
                  <c:v>2.8</c:v>
                </c:pt>
                <c:pt idx="3">
                  <c:v>3.3</c:v>
                </c:pt>
                <c:pt idx="4">
                  <c:v>5.6</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Enemy Framing</c:v>
                </c:pt>
              </c:strCache>
            </c:strRef>
          </c:tx>
          <c:invertIfNegative val="0"/>
          <c:dLbls>
            <c:dLblPos val="inEnd"/>
            <c:showLegendKey val="0"/>
            <c:showVal val="1"/>
            <c:showCatName val="0"/>
            <c:showSerName val="0"/>
            <c:showPercent val="0"/>
            <c:showBubbleSize val="0"/>
            <c:showLeaderLines val="0"/>
          </c:dLbls>
          <c:cat>
            <c:strRef>
              <c:f>Sheet1!$A$2:$A$4</c:f>
              <c:strCache>
                <c:ptCount val="3"/>
                <c:pt idx="0">
                  <c:v>Piping Plover</c:v>
                </c:pt>
                <c:pt idx="1">
                  <c:v>Laws</c:v>
                </c:pt>
                <c:pt idx="2">
                  <c:v>Government Agency</c:v>
                </c:pt>
              </c:strCache>
            </c:strRef>
          </c:cat>
          <c:val>
            <c:numRef>
              <c:f>Sheet1!$B$2:$B$4</c:f>
              <c:numCache>
                <c:formatCode>General</c:formatCode>
                <c:ptCount val="3"/>
                <c:pt idx="0">
                  <c:v>26.0</c:v>
                </c:pt>
                <c:pt idx="1">
                  <c:v>10.0</c:v>
                </c:pt>
                <c:pt idx="2">
                  <c:v>3.0</c:v>
                </c:pt>
              </c:numCache>
            </c:numRef>
          </c:val>
        </c:ser>
        <c:dLbls>
          <c:showLegendKey val="0"/>
          <c:showVal val="0"/>
          <c:showCatName val="0"/>
          <c:showSerName val="0"/>
          <c:showPercent val="0"/>
          <c:showBubbleSize val="0"/>
        </c:dLbls>
        <c:gapWidth val="75"/>
        <c:overlap val="40"/>
        <c:axId val="-2094393976"/>
        <c:axId val="-2094311368"/>
      </c:barChart>
      <c:catAx>
        <c:axId val="-2094393976"/>
        <c:scaling>
          <c:orientation val="minMax"/>
        </c:scaling>
        <c:delete val="0"/>
        <c:axPos val="b"/>
        <c:majorTickMark val="none"/>
        <c:minorTickMark val="none"/>
        <c:tickLblPos val="nextTo"/>
        <c:crossAx val="-2094311368"/>
        <c:crosses val="autoZero"/>
        <c:auto val="1"/>
        <c:lblAlgn val="ctr"/>
        <c:lblOffset val="100"/>
        <c:noMultiLvlLbl val="0"/>
      </c:catAx>
      <c:valAx>
        <c:axId val="-2094311368"/>
        <c:scaling>
          <c:orientation val="minMax"/>
        </c:scaling>
        <c:delete val="0"/>
        <c:axPos val="l"/>
        <c:majorGridlines/>
        <c:title>
          <c:tx>
            <c:rich>
              <a:bodyPr rot="-5400000" vert="horz"/>
              <a:lstStyle/>
              <a:p>
                <a:pPr>
                  <a:defRPr/>
                </a:pPr>
                <a:r>
                  <a:rPr lang="en-US" dirty="0" smtClean="0"/>
                  <a:t>Percent of Articles</a:t>
                </a:r>
                <a:endParaRPr lang="en-US" dirty="0"/>
              </a:p>
            </c:rich>
          </c:tx>
          <c:layout/>
          <c:overlay val="0"/>
        </c:title>
        <c:numFmt formatCode="General" sourceLinked="1"/>
        <c:majorTickMark val="none"/>
        <c:minorTickMark val="none"/>
        <c:tickLblPos val="nextTo"/>
        <c:crossAx val="-20943939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Positive</c:v>
                </c:pt>
              </c:strCache>
            </c:strRef>
          </c:tx>
          <c:invertIfNegative val="0"/>
          <c:cat>
            <c:strRef>
              <c:f>Sheet1!$A$2:$A$4</c:f>
              <c:strCache>
                <c:ptCount val="3"/>
                <c:pt idx="0">
                  <c:v>Enemy Framing-Plovers</c:v>
                </c:pt>
                <c:pt idx="1">
                  <c:v>State Government Spokesperson</c:v>
                </c:pt>
                <c:pt idx="2">
                  <c:v>USFWS Spokesperson</c:v>
                </c:pt>
              </c:strCache>
            </c:strRef>
          </c:cat>
          <c:val>
            <c:numRef>
              <c:f>Sheet1!$B$2:$B$4</c:f>
              <c:numCache>
                <c:formatCode>General</c:formatCode>
                <c:ptCount val="3"/>
                <c:pt idx="0">
                  <c:v>9.0</c:v>
                </c:pt>
                <c:pt idx="1">
                  <c:v>45.0</c:v>
                </c:pt>
                <c:pt idx="2">
                  <c:v>19.0</c:v>
                </c:pt>
              </c:numCache>
            </c:numRef>
          </c:val>
        </c:ser>
        <c:ser>
          <c:idx val="1"/>
          <c:order val="1"/>
          <c:tx>
            <c:strRef>
              <c:f>Sheet1!$C$1</c:f>
              <c:strCache>
                <c:ptCount val="1"/>
                <c:pt idx="0">
                  <c:v>Negative</c:v>
                </c:pt>
              </c:strCache>
            </c:strRef>
          </c:tx>
          <c:invertIfNegative val="0"/>
          <c:cat>
            <c:strRef>
              <c:f>Sheet1!$A$2:$A$4</c:f>
              <c:strCache>
                <c:ptCount val="3"/>
                <c:pt idx="0">
                  <c:v>Enemy Framing-Plovers</c:v>
                </c:pt>
                <c:pt idx="1">
                  <c:v>State Government Spokesperson</c:v>
                </c:pt>
                <c:pt idx="2">
                  <c:v>USFWS Spokesperson</c:v>
                </c:pt>
              </c:strCache>
            </c:strRef>
          </c:cat>
          <c:val>
            <c:numRef>
              <c:f>Sheet1!$C$2:$C$4</c:f>
              <c:numCache>
                <c:formatCode>General</c:formatCode>
                <c:ptCount val="3"/>
                <c:pt idx="0">
                  <c:v>92.0</c:v>
                </c:pt>
                <c:pt idx="1">
                  <c:v>0.0</c:v>
                </c:pt>
                <c:pt idx="2">
                  <c:v>0.0</c:v>
                </c:pt>
              </c:numCache>
            </c:numRef>
          </c:val>
        </c:ser>
        <c:dLbls>
          <c:showLegendKey val="0"/>
          <c:showVal val="0"/>
          <c:showCatName val="0"/>
          <c:showSerName val="0"/>
          <c:showPercent val="0"/>
          <c:showBubbleSize val="0"/>
        </c:dLbls>
        <c:gapWidth val="150"/>
        <c:axId val="-2097085992"/>
        <c:axId val="-2097041112"/>
      </c:barChart>
      <c:catAx>
        <c:axId val="-2097085992"/>
        <c:scaling>
          <c:orientation val="minMax"/>
        </c:scaling>
        <c:delete val="0"/>
        <c:axPos val="b"/>
        <c:majorTickMark val="out"/>
        <c:minorTickMark val="none"/>
        <c:tickLblPos val="nextTo"/>
        <c:txPr>
          <a:bodyPr/>
          <a:lstStyle/>
          <a:p>
            <a:pPr>
              <a:defRPr sz="1400"/>
            </a:pPr>
            <a:endParaRPr lang="en-US"/>
          </a:p>
        </c:txPr>
        <c:crossAx val="-2097041112"/>
        <c:crosses val="autoZero"/>
        <c:auto val="1"/>
        <c:lblAlgn val="ctr"/>
        <c:lblOffset val="100"/>
        <c:noMultiLvlLbl val="0"/>
      </c:catAx>
      <c:valAx>
        <c:axId val="-2097041112"/>
        <c:scaling>
          <c:orientation val="minMax"/>
        </c:scaling>
        <c:delete val="0"/>
        <c:axPos val="l"/>
        <c:majorGridlines/>
        <c:numFmt formatCode="General" sourceLinked="1"/>
        <c:majorTickMark val="out"/>
        <c:minorTickMark val="none"/>
        <c:tickLblPos val="nextTo"/>
        <c:crossAx val="-20970859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strRef>
              <c:f>Sheet1!$B$1</c:f>
              <c:strCache>
                <c:ptCount val="1"/>
                <c:pt idx="0">
                  <c:v>Positive</c:v>
                </c:pt>
              </c:strCache>
            </c:strRef>
          </c:tx>
          <c:invertIfNegative val="0"/>
          <c:cat>
            <c:strRef>
              <c:f>Sheet1!$A$2:$A$20</c:f>
              <c:strCache>
                <c:ptCount val="19"/>
                <c:pt idx="0">
                  <c:v>protect*</c:v>
                </c:pt>
                <c:pt idx="1">
                  <c:v>threatened</c:v>
                </c:pt>
                <c:pt idx="2">
                  <c:v>recover*</c:v>
                </c:pt>
                <c:pt idx="3">
                  <c:v>educat*</c:v>
                </c:pt>
                <c:pt idx="4">
                  <c:v>open</c:v>
                </c:pt>
                <c:pt idx="5">
                  <c:v>volunteer</c:v>
                </c:pt>
                <c:pt idx="6">
                  <c:v>success</c:v>
                </c:pt>
                <c:pt idx="7">
                  <c:v>vulnerable</c:v>
                </c:pt>
                <c:pt idx="8">
                  <c:v>hope</c:v>
                </c:pt>
                <c:pt idx="9">
                  <c:v>cooperat*</c:v>
                </c:pt>
                <c:pt idx="10">
                  <c:v>balance</c:v>
                </c:pt>
                <c:pt idx="11">
                  <c:v>collaboration</c:v>
                </c:pt>
                <c:pt idx="12">
                  <c:v>flexibility</c:v>
                </c:pt>
                <c:pt idx="13">
                  <c:v>respect</c:v>
                </c:pt>
                <c:pt idx="14">
                  <c:v>Stewardship</c:v>
                </c:pt>
                <c:pt idx="15">
                  <c:v>shar*</c:v>
                </c:pt>
                <c:pt idx="16">
                  <c:v>work together</c:v>
                </c:pt>
                <c:pt idx="17">
                  <c:v>co-exist</c:v>
                </c:pt>
                <c:pt idx="18">
                  <c:v>hard decisions</c:v>
                </c:pt>
              </c:strCache>
            </c:strRef>
          </c:cat>
          <c:val>
            <c:numRef>
              <c:f>Sheet1!$B$2:$B$20</c:f>
              <c:numCache>
                <c:formatCode>General</c:formatCode>
                <c:ptCount val="19"/>
                <c:pt idx="0">
                  <c:v>77.3</c:v>
                </c:pt>
                <c:pt idx="1">
                  <c:v>44.6</c:v>
                </c:pt>
                <c:pt idx="2">
                  <c:v>25.0</c:v>
                </c:pt>
                <c:pt idx="3">
                  <c:v>13.4</c:v>
                </c:pt>
                <c:pt idx="4">
                  <c:v>11.3</c:v>
                </c:pt>
                <c:pt idx="5">
                  <c:v>7.1</c:v>
                </c:pt>
                <c:pt idx="6">
                  <c:v>6.3</c:v>
                </c:pt>
                <c:pt idx="7">
                  <c:v>6.2</c:v>
                </c:pt>
                <c:pt idx="8">
                  <c:v>4.5</c:v>
                </c:pt>
                <c:pt idx="9">
                  <c:v>3.7</c:v>
                </c:pt>
                <c:pt idx="10">
                  <c:v>2.7</c:v>
                </c:pt>
                <c:pt idx="11">
                  <c:v>2.3</c:v>
                </c:pt>
                <c:pt idx="12">
                  <c:v>2.1</c:v>
                </c:pt>
                <c:pt idx="13">
                  <c:v>1.8</c:v>
                </c:pt>
                <c:pt idx="14">
                  <c:v>0.8</c:v>
                </c:pt>
                <c:pt idx="15">
                  <c:v>0.6</c:v>
                </c:pt>
                <c:pt idx="16">
                  <c:v>0.5</c:v>
                </c:pt>
                <c:pt idx="17">
                  <c:v>0.2</c:v>
                </c:pt>
                <c:pt idx="18">
                  <c:v>0.0</c:v>
                </c:pt>
              </c:numCache>
            </c:numRef>
          </c:val>
        </c:ser>
        <c:dLbls>
          <c:showLegendKey val="0"/>
          <c:showVal val="0"/>
          <c:showCatName val="0"/>
          <c:showSerName val="0"/>
          <c:showPercent val="0"/>
          <c:showBubbleSize val="0"/>
        </c:dLbls>
        <c:gapWidth val="150"/>
        <c:axId val="-2100839736"/>
        <c:axId val="-2100677736"/>
      </c:barChart>
      <c:catAx>
        <c:axId val="-2100839736"/>
        <c:scaling>
          <c:orientation val="minMax"/>
        </c:scaling>
        <c:delete val="0"/>
        <c:axPos val="b"/>
        <c:majorTickMark val="out"/>
        <c:minorTickMark val="none"/>
        <c:tickLblPos val="nextTo"/>
        <c:crossAx val="-2100677736"/>
        <c:crosses val="autoZero"/>
        <c:auto val="1"/>
        <c:lblAlgn val="ctr"/>
        <c:lblOffset val="100"/>
        <c:noMultiLvlLbl val="0"/>
      </c:catAx>
      <c:valAx>
        <c:axId val="-2100677736"/>
        <c:scaling>
          <c:orientation val="minMax"/>
        </c:scaling>
        <c:delete val="0"/>
        <c:axPos val="l"/>
        <c:majorGridlines/>
        <c:numFmt formatCode="General" sourceLinked="1"/>
        <c:majorTickMark val="out"/>
        <c:minorTickMark val="none"/>
        <c:tickLblPos val="nextTo"/>
        <c:crossAx val="-21008397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strRef>
              <c:f>Sheet1!$B$1</c:f>
              <c:strCache>
                <c:ptCount val="1"/>
                <c:pt idx="0">
                  <c:v>Neutral</c:v>
                </c:pt>
              </c:strCache>
            </c:strRef>
          </c:tx>
          <c:invertIfNegative val="0"/>
          <c:cat>
            <c:strRef>
              <c:f>Sheet1!$A$2:$A$12</c:f>
              <c:strCache>
                <c:ptCount val="11"/>
                <c:pt idx="0">
                  <c:v>habitat</c:v>
                </c:pt>
                <c:pt idx="1">
                  <c:v>Endangered Species Act</c:v>
                </c:pt>
                <c:pt idx="2">
                  <c:v>record</c:v>
                </c:pt>
                <c:pt idx="3">
                  <c:v>rare</c:v>
                </c:pt>
                <c:pt idx="4">
                  <c:v>predator</c:v>
                </c:pt>
                <c:pt idx="5">
                  <c:v>goal</c:v>
                </c:pt>
                <c:pt idx="6">
                  <c:v>leash</c:v>
                </c:pt>
                <c:pt idx="7">
                  <c:v>decline</c:v>
                </c:pt>
                <c:pt idx="8">
                  <c:v>trash</c:v>
                </c:pt>
                <c:pt idx="9">
                  <c:v>fenced-off</c:v>
                </c:pt>
                <c:pt idx="10">
                  <c:v>stake and twine</c:v>
                </c:pt>
              </c:strCache>
            </c:strRef>
          </c:cat>
          <c:val>
            <c:numRef>
              <c:f>Sheet1!$B$2:$B$12</c:f>
              <c:numCache>
                <c:formatCode>General</c:formatCode>
                <c:ptCount val="11"/>
                <c:pt idx="0">
                  <c:v>53.8</c:v>
                </c:pt>
                <c:pt idx="1">
                  <c:v>24.2</c:v>
                </c:pt>
                <c:pt idx="2">
                  <c:v>11.9</c:v>
                </c:pt>
                <c:pt idx="3">
                  <c:v>7.2</c:v>
                </c:pt>
                <c:pt idx="4">
                  <c:v>5.2</c:v>
                </c:pt>
                <c:pt idx="5">
                  <c:v>4.6</c:v>
                </c:pt>
                <c:pt idx="6">
                  <c:v>4.0</c:v>
                </c:pt>
                <c:pt idx="7">
                  <c:v>4.0</c:v>
                </c:pt>
                <c:pt idx="8">
                  <c:v>2.1</c:v>
                </c:pt>
                <c:pt idx="9">
                  <c:v>0.4</c:v>
                </c:pt>
                <c:pt idx="10">
                  <c:v>0.0</c:v>
                </c:pt>
              </c:numCache>
            </c:numRef>
          </c:val>
        </c:ser>
        <c:dLbls>
          <c:showLegendKey val="0"/>
          <c:showVal val="0"/>
          <c:showCatName val="0"/>
          <c:showSerName val="0"/>
          <c:showPercent val="0"/>
          <c:showBubbleSize val="0"/>
        </c:dLbls>
        <c:gapWidth val="150"/>
        <c:axId val="-2097859064"/>
        <c:axId val="-2097181160"/>
      </c:barChart>
      <c:catAx>
        <c:axId val="-2097859064"/>
        <c:scaling>
          <c:orientation val="minMax"/>
        </c:scaling>
        <c:delete val="0"/>
        <c:axPos val="b"/>
        <c:majorTickMark val="out"/>
        <c:minorTickMark val="none"/>
        <c:tickLblPos val="nextTo"/>
        <c:txPr>
          <a:bodyPr/>
          <a:lstStyle/>
          <a:p>
            <a:pPr>
              <a:defRPr sz="1600"/>
            </a:pPr>
            <a:endParaRPr lang="en-US"/>
          </a:p>
        </c:txPr>
        <c:crossAx val="-2097181160"/>
        <c:crosses val="autoZero"/>
        <c:auto val="1"/>
        <c:lblAlgn val="ctr"/>
        <c:lblOffset val="100"/>
        <c:noMultiLvlLbl val="0"/>
      </c:catAx>
      <c:valAx>
        <c:axId val="-2097181160"/>
        <c:scaling>
          <c:orientation val="minMax"/>
        </c:scaling>
        <c:delete val="0"/>
        <c:axPos val="l"/>
        <c:majorGridlines/>
        <c:numFmt formatCode="General" sourceLinked="1"/>
        <c:majorTickMark val="out"/>
        <c:minorTickMark val="none"/>
        <c:tickLblPos val="nextTo"/>
        <c:crossAx val="-20978590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Negative</a:t>
            </a:r>
          </a:p>
        </c:rich>
      </c:tx>
      <c:layout/>
      <c:overlay val="0"/>
    </c:title>
    <c:autoTitleDeleted val="0"/>
    <c:plotArea>
      <c:layout/>
      <c:barChart>
        <c:barDir val="col"/>
        <c:grouping val="clustered"/>
        <c:varyColors val="0"/>
        <c:ser>
          <c:idx val="0"/>
          <c:order val="0"/>
          <c:tx>
            <c:strRef>
              <c:f>Sheet1!$B$1</c:f>
              <c:strCache>
                <c:ptCount val="1"/>
                <c:pt idx="0">
                  <c:v>Neutral</c:v>
                </c:pt>
              </c:strCache>
            </c:strRef>
          </c:tx>
          <c:invertIfNegative val="0"/>
          <c:cat>
            <c:strRef>
              <c:f>Sheet1!$A$2:$A$10</c:f>
              <c:strCache>
                <c:ptCount val="9"/>
                <c:pt idx="0">
                  <c:v>dispute</c:v>
                </c:pt>
                <c:pt idx="1">
                  <c:v>delay*</c:v>
                </c:pt>
                <c:pt idx="2">
                  <c:v>restrict*</c:v>
                </c:pt>
                <c:pt idx="3">
                  <c:v>block*</c:v>
                </c:pt>
                <c:pt idx="4">
                  <c:v>debate</c:v>
                </c:pt>
                <c:pt idx="5">
                  <c:v>war</c:v>
                </c:pt>
                <c:pt idx="6">
                  <c:v>ban*</c:v>
                </c:pt>
                <c:pt idx="7">
                  <c:v>stall*</c:v>
                </c:pt>
                <c:pt idx="8">
                  <c:v>tensions</c:v>
                </c:pt>
              </c:strCache>
            </c:strRef>
          </c:cat>
          <c:val>
            <c:numRef>
              <c:f>Sheet1!$B$2:$B$10</c:f>
              <c:numCache>
                <c:formatCode>General</c:formatCode>
                <c:ptCount val="9"/>
                <c:pt idx="0">
                  <c:v>21.7</c:v>
                </c:pt>
                <c:pt idx="1">
                  <c:v>16.7</c:v>
                </c:pt>
                <c:pt idx="2">
                  <c:v>5.8</c:v>
                </c:pt>
                <c:pt idx="3">
                  <c:v>5.1</c:v>
                </c:pt>
                <c:pt idx="4">
                  <c:v>3.0</c:v>
                </c:pt>
                <c:pt idx="5">
                  <c:v>2.7</c:v>
                </c:pt>
                <c:pt idx="6">
                  <c:v>2.0</c:v>
                </c:pt>
                <c:pt idx="7">
                  <c:v>0.5</c:v>
                </c:pt>
                <c:pt idx="8">
                  <c:v>0.3</c:v>
                </c:pt>
              </c:numCache>
            </c:numRef>
          </c:val>
        </c:ser>
        <c:dLbls>
          <c:showLegendKey val="0"/>
          <c:showVal val="0"/>
          <c:showCatName val="0"/>
          <c:showSerName val="0"/>
          <c:showPercent val="0"/>
          <c:showBubbleSize val="0"/>
        </c:dLbls>
        <c:gapWidth val="150"/>
        <c:axId val="-2147230344"/>
        <c:axId val="-2147227336"/>
      </c:barChart>
      <c:catAx>
        <c:axId val="-2147230344"/>
        <c:scaling>
          <c:orientation val="minMax"/>
        </c:scaling>
        <c:delete val="0"/>
        <c:axPos val="b"/>
        <c:majorTickMark val="out"/>
        <c:minorTickMark val="none"/>
        <c:tickLblPos val="nextTo"/>
        <c:crossAx val="-2147227336"/>
        <c:crosses val="autoZero"/>
        <c:auto val="1"/>
        <c:lblAlgn val="ctr"/>
        <c:lblOffset val="100"/>
        <c:noMultiLvlLbl val="0"/>
      </c:catAx>
      <c:valAx>
        <c:axId val="-2147227336"/>
        <c:scaling>
          <c:orientation val="minMax"/>
        </c:scaling>
        <c:delete val="0"/>
        <c:axPos val="l"/>
        <c:majorGridlines/>
        <c:numFmt formatCode="General" sourceLinked="1"/>
        <c:majorTickMark val="out"/>
        <c:minorTickMark val="none"/>
        <c:tickLblPos val="nextTo"/>
        <c:crossAx val="-21472303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Column1</c:v>
                </c:pt>
              </c:strCache>
            </c:strRef>
          </c:tx>
          <c:dLbls>
            <c:showLegendKey val="0"/>
            <c:showVal val="1"/>
            <c:showCatName val="0"/>
            <c:showSerName val="0"/>
            <c:showPercent val="0"/>
            <c:showBubbleSize val="0"/>
            <c:showLeaderLines val="1"/>
          </c:dLbls>
          <c:cat>
            <c:strRef>
              <c:f>Sheet1!$A$2:$A$3</c:f>
              <c:strCache>
                <c:ptCount val="2"/>
                <c:pt idx="0">
                  <c:v>Northeast</c:v>
                </c:pt>
                <c:pt idx="1">
                  <c:v>Southeast</c:v>
                </c:pt>
              </c:strCache>
            </c:strRef>
          </c:cat>
          <c:val>
            <c:numRef>
              <c:f>Sheet1!$B$2:$B$3</c:f>
              <c:numCache>
                <c:formatCode>0%</c:formatCode>
                <c:ptCount val="2"/>
                <c:pt idx="0">
                  <c:v>0.96</c:v>
                </c:pt>
                <c:pt idx="1">
                  <c:v>0.04</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Season</c:v>
                </c:pt>
              </c:strCache>
            </c:strRef>
          </c:tx>
          <c:dLbls>
            <c:showLegendKey val="0"/>
            <c:showVal val="0"/>
            <c:showCatName val="0"/>
            <c:showSerName val="0"/>
            <c:showPercent val="1"/>
            <c:showBubbleSize val="0"/>
            <c:showLeaderLines val="1"/>
          </c:dLbls>
          <c:cat>
            <c:strRef>
              <c:f>Sheet1!$A$2:$A$3</c:f>
              <c:strCache>
                <c:ptCount val="2"/>
                <c:pt idx="0">
                  <c:v>Wintering </c:v>
                </c:pt>
                <c:pt idx="1">
                  <c:v>Breeding/Nesting</c:v>
                </c:pt>
              </c:strCache>
            </c:strRef>
          </c:cat>
          <c:val>
            <c:numRef>
              <c:f>Sheet1!$B$2:$B$3</c:f>
              <c:numCache>
                <c:formatCode>General</c:formatCode>
                <c:ptCount val="2"/>
                <c:pt idx="0">
                  <c:v>28.4</c:v>
                </c:pt>
                <c:pt idx="1">
                  <c:v>71.6</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Target Media</c:v>
                </c:pt>
              </c:strCache>
            </c:strRef>
          </c:tx>
          <c:dLbls>
            <c:showLegendKey val="0"/>
            <c:showVal val="0"/>
            <c:showCatName val="0"/>
            <c:showSerName val="0"/>
            <c:showPercent val="1"/>
            <c:showBubbleSize val="0"/>
            <c:showLeaderLines val="1"/>
          </c:dLbls>
          <c:cat>
            <c:strRef>
              <c:f>Sheet1!$A$2:$A$4</c:f>
              <c:strCache>
                <c:ptCount val="3"/>
                <c:pt idx="0">
                  <c:v>Non-Target</c:v>
                </c:pt>
                <c:pt idx="1">
                  <c:v>Regularly Work With</c:v>
                </c:pt>
                <c:pt idx="2">
                  <c:v>2014 Special Coordination</c:v>
                </c:pt>
              </c:strCache>
            </c:strRef>
          </c:cat>
          <c:val>
            <c:numRef>
              <c:f>Sheet1!$B$2:$B$4</c:f>
              <c:numCache>
                <c:formatCode>General</c:formatCode>
                <c:ptCount val="3"/>
                <c:pt idx="0">
                  <c:v>73.5</c:v>
                </c:pt>
                <c:pt idx="1">
                  <c:v>12.6</c:v>
                </c:pt>
                <c:pt idx="2">
                  <c:v>14.0</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Tone </a:t>
            </a:r>
            <a:endParaRPr lang="en-US" dirty="0"/>
          </a:p>
        </c:rich>
      </c:tx>
      <c:layout/>
      <c:overlay val="0"/>
    </c:title>
    <c:autoTitleDeleted val="0"/>
    <c:plotArea>
      <c:layout/>
      <c:barChart>
        <c:barDir val="col"/>
        <c:grouping val="stacked"/>
        <c:varyColors val="0"/>
        <c:ser>
          <c:idx val="0"/>
          <c:order val="0"/>
          <c:tx>
            <c:strRef>
              <c:f>Sheet1!$B$1</c:f>
              <c:strCache>
                <c:ptCount val="1"/>
                <c:pt idx="0">
                  <c:v>Positive</c:v>
                </c:pt>
              </c:strCache>
            </c:strRef>
          </c:tx>
          <c:invertIfNegative val="0"/>
          <c:cat>
            <c:strRef>
              <c:f>Sheet1!$A$2:$A$3</c:f>
              <c:strCache>
                <c:ptCount val="2"/>
                <c:pt idx="0">
                  <c:v>Headline</c:v>
                </c:pt>
                <c:pt idx="1">
                  <c:v>Body</c:v>
                </c:pt>
              </c:strCache>
            </c:strRef>
          </c:cat>
          <c:val>
            <c:numRef>
              <c:f>Sheet1!$B$2:$B$3</c:f>
              <c:numCache>
                <c:formatCode>General</c:formatCode>
                <c:ptCount val="2"/>
                <c:pt idx="0">
                  <c:v>26.6</c:v>
                </c:pt>
                <c:pt idx="1">
                  <c:v>43.2</c:v>
                </c:pt>
              </c:numCache>
            </c:numRef>
          </c:val>
        </c:ser>
        <c:ser>
          <c:idx val="1"/>
          <c:order val="1"/>
          <c:tx>
            <c:strRef>
              <c:f>Sheet1!$C$1</c:f>
              <c:strCache>
                <c:ptCount val="1"/>
                <c:pt idx="0">
                  <c:v>Neutral</c:v>
                </c:pt>
              </c:strCache>
            </c:strRef>
          </c:tx>
          <c:invertIfNegative val="0"/>
          <c:cat>
            <c:strRef>
              <c:f>Sheet1!$A$2:$A$3</c:f>
              <c:strCache>
                <c:ptCount val="2"/>
                <c:pt idx="0">
                  <c:v>Headline</c:v>
                </c:pt>
                <c:pt idx="1">
                  <c:v>Body</c:v>
                </c:pt>
              </c:strCache>
            </c:strRef>
          </c:cat>
          <c:val>
            <c:numRef>
              <c:f>Sheet1!$C$2:$C$3</c:f>
              <c:numCache>
                <c:formatCode>General</c:formatCode>
                <c:ptCount val="2"/>
                <c:pt idx="0">
                  <c:v>60.3</c:v>
                </c:pt>
                <c:pt idx="1">
                  <c:v>49.8</c:v>
                </c:pt>
              </c:numCache>
            </c:numRef>
          </c:val>
        </c:ser>
        <c:ser>
          <c:idx val="2"/>
          <c:order val="2"/>
          <c:tx>
            <c:strRef>
              <c:f>Sheet1!$D$1</c:f>
              <c:strCache>
                <c:ptCount val="1"/>
                <c:pt idx="0">
                  <c:v>Negative</c:v>
                </c:pt>
              </c:strCache>
            </c:strRef>
          </c:tx>
          <c:invertIfNegative val="0"/>
          <c:cat>
            <c:strRef>
              <c:f>Sheet1!$A$2:$A$3</c:f>
              <c:strCache>
                <c:ptCount val="2"/>
                <c:pt idx="0">
                  <c:v>Headline</c:v>
                </c:pt>
                <c:pt idx="1">
                  <c:v>Body</c:v>
                </c:pt>
              </c:strCache>
            </c:strRef>
          </c:cat>
          <c:val>
            <c:numRef>
              <c:f>Sheet1!$D$2:$D$3</c:f>
              <c:numCache>
                <c:formatCode>General</c:formatCode>
                <c:ptCount val="2"/>
                <c:pt idx="0">
                  <c:v>13.1</c:v>
                </c:pt>
                <c:pt idx="1">
                  <c:v>7.0</c:v>
                </c:pt>
              </c:numCache>
            </c:numRef>
          </c:val>
        </c:ser>
        <c:dLbls>
          <c:showLegendKey val="0"/>
          <c:showVal val="0"/>
          <c:showCatName val="0"/>
          <c:showSerName val="0"/>
          <c:showPercent val="0"/>
          <c:showBubbleSize val="0"/>
        </c:dLbls>
        <c:gapWidth val="150"/>
        <c:overlap val="100"/>
        <c:axId val="-2098950904"/>
        <c:axId val="-2098939608"/>
      </c:barChart>
      <c:catAx>
        <c:axId val="-2098950904"/>
        <c:scaling>
          <c:orientation val="minMax"/>
        </c:scaling>
        <c:delete val="0"/>
        <c:axPos val="b"/>
        <c:majorTickMark val="out"/>
        <c:minorTickMark val="none"/>
        <c:tickLblPos val="nextTo"/>
        <c:crossAx val="-2098939608"/>
        <c:crosses val="autoZero"/>
        <c:auto val="1"/>
        <c:lblAlgn val="ctr"/>
        <c:lblOffset val="100"/>
        <c:noMultiLvlLbl val="0"/>
      </c:catAx>
      <c:valAx>
        <c:axId val="-2098939608"/>
        <c:scaling>
          <c:orientation val="minMax"/>
          <c:max val="100.0"/>
        </c:scaling>
        <c:delete val="0"/>
        <c:axPos val="l"/>
        <c:majorGridlines/>
        <c:title>
          <c:tx>
            <c:rich>
              <a:bodyPr rot="-5400000" vert="horz"/>
              <a:lstStyle/>
              <a:p>
                <a:pPr>
                  <a:defRPr/>
                </a:pPr>
                <a:r>
                  <a:rPr lang="en-US" dirty="0" smtClean="0"/>
                  <a:t>Percent</a:t>
                </a:r>
                <a:r>
                  <a:rPr lang="en-US" baseline="0" dirty="0" smtClean="0"/>
                  <a:t> of Articles</a:t>
                </a:r>
                <a:endParaRPr lang="en-US" dirty="0"/>
              </a:p>
            </c:rich>
          </c:tx>
          <c:layout/>
          <c:overlay val="0"/>
        </c:title>
        <c:numFmt formatCode="General" sourceLinked="1"/>
        <c:majorTickMark val="out"/>
        <c:minorTickMark val="none"/>
        <c:tickLblPos val="nextTo"/>
        <c:crossAx val="-20989509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Tone of Quotes</c:v>
                </c:pt>
              </c:strCache>
            </c:strRef>
          </c:tx>
          <c:invertIfNegative val="0"/>
          <c:dLbls>
            <c:dLblPos val="inEnd"/>
            <c:showLegendKey val="0"/>
            <c:showVal val="1"/>
            <c:showCatName val="0"/>
            <c:showSerName val="0"/>
            <c:showPercent val="0"/>
            <c:showBubbleSize val="0"/>
            <c:showLeaderLines val="0"/>
          </c:dLbls>
          <c:cat>
            <c:strRef>
              <c:f>Sheet1!$A$2:$A$4</c:f>
              <c:strCache>
                <c:ptCount val="3"/>
                <c:pt idx="0">
                  <c:v>Positive</c:v>
                </c:pt>
                <c:pt idx="1">
                  <c:v>Neutral</c:v>
                </c:pt>
                <c:pt idx="2">
                  <c:v>Negative</c:v>
                </c:pt>
              </c:strCache>
            </c:strRef>
          </c:cat>
          <c:val>
            <c:numRef>
              <c:f>Sheet1!$B$2:$B$4</c:f>
              <c:numCache>
                <c:formatCode>General</c:formatCode>
                <c:ptCount val="3"/>
                <c:pt idx="0">
                  <c:v>44.0</c:v>
                </c:pt>
                <c:pt idx="1">
                  <c:v>68.0</c:v>
                </c:pt>
                <c:pt idx="2">
                  <c:v>8.0</c:v>
                </c:pt>
              </c:numCache>
            </c:numRef>
          </c:val>
        </c:ser>
        <c:dLbls>
          <c:showLegendKey val="0"/>
          <c:showVal val="0"/>
          <c:showCatName val="0"/>
          <c:showSerName val="0"/>
          <c:showPercent val="0"/>
          <c:showBubbleSize val="0"/>
        </c:dLbls>
        <c:gapWidth val="75"/>
        <c:overlap val="40"/>
        <c:axId val="-2094335224"/>
        <c:axId val="-2094332248"/>
      </c:barChart>
      <c:catAx>
        <c:axId val="-2094335224"/>
        <c:scaling>
          <c:orientation val="minMax"/>
        </c:scaling>
        <c:delete val="0"/>
        <c:axPos val="b"/>
        <c:majorTickMark val="none"/>
        <c:minorTickMark val="none"/>
        <c:tickLblPos val="nextTo"/>
        <c:crossAx val="-2094332248"/>
        <c:crosses val="autoZero"/>
        <c:auto val="1"/>
        <c:lblAlgn val="ctr"/>
        <c:lblOffset val="100"/>
        <c:noMultiLvlLbl val="0"/>
      </c:catAx>
      <c:valAx>
        <c:axId val="-2094332248"/>
        <c:scaling>
          <c:orientation val="minMax"/>
          <c:max val="100.0"/>
        </c:scaling>
        <c:delete val="0"/>
        <c:axPos val="l"/>
        <c:majorGridlines/>
        <c:title>
          <c:tx>
            <c:rich>
              <a:bodyPr rot="-5400000" vert="horz"/>
              <a:lstStyle/>
              <a:p>
                <a:pPr>
                  <a:defRPr/>
                </a:pPr>
                <a:r>
                  <a:rPr lang="en-US" dirty="0" smtClean="0"/>
                  <a:t>Percent of Articles</a:t>
                </a:r>
                <a:endParaRPr lang="en-US" dirty="0"/>
              </a:p>
            </c:rich>
          </c:tx>
          <c:layout/>
          <c:overlay val="0"/>
        </c:title>
        <c:numFmt formatCode="General" sourceLinked="1"/>
        <c:majorTickMark val="none"/>
        <c:minorTickMark val="none"/>
        <c:tickLblPos val="nextTo"/>
        <c:crossAx val="-2094335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Positive</c:v>
                </c:pt>
              </c:strCache>
            </c:strRef>
          </c:tx>
          <c:invertIfNegative val="0"/>
          <c:cat>
            <c:strRef>
              <c:f>Sheet1!$A$2</c:f>
              <c:strCache>
                <c:ptCount val="1"/>
                <c:pt idx="0">
                  <c:v>Overall</c:v>
                </c:pt>
              </c:strCache>
            </c:strRef>
          </c:cat>
          <c:val>
            <c:numRef>
              <c:f>Sheet1!$B$2</c:f>
              <c:numCache>
                <c:formatCode>General</c:formatCode>
                <c:ptCount val="1"/>
                <c:pt idx="0">
                  <c:v>49.5</c:v>
                </c:pt>
              </c:numCache>
            </c:numRef>
          </c:val>
        </c:ser>
        <c:ser>
          <c:idx val="1"/>
          <c:order val="1"/>
          <c:tx>
            <c:strRef>
              <c:f>Sheet1!$C$1</c:f>
              <c:strCache>
                <c:ptCount val="1"/>
                <c:pt idx="0">
                  <c:v>Neutral</c:v>
                </c:pt>
              </c:strCache>
            </c:strRef>
          </c:tx>
          <c:invertIfNegative val="0"/>
          <c:cat>
            <c:strRef>
              <c:f>Sheet1!$A$2</c:f>
              <c:strCache>
                <c:ptCount val="1"/>
                <c:pt idx="0">
                  <c:v>Overall</c:v>
                </c:pt>
              </c:strCache>
            </c:strRef>
          </c:cat>
          <c:val>
            <c:numRef>
              <c:f>Sheet1!$C$2</c:f>
              <c:numCache>
                <c:formatCode>General</c:formatCode>
                <c:ptCount val="1"/>
                <c:pt idx="0">
                  <c:v>44.9</c:v>
                </c:pt>
              </c:numCache>
            </c:numRef>
          </c:val>
        </c:ser>
        <c:ser>
          <c:idx val="2"/>
          <c:order val="2"/>
          <c:tx>
            <c:strRef>
              <c:f>Sheet1!$D$1</c:f>
              <c:strCache>
                <c:ptCount val="1"/>
                <c:pt idx="0">
                  <c:v>Negative</c:v>
                </c:pt>
              </c:strCache>
            </c:strRef>
          </c:tx>
          <c:invertIfNegative val="0"/>
          <c:cat>
            <c:strRef>
              <c:f>Sheet1!$A$2</c:f>
              <c:strCache>
                <c:ptCount val="1"/>
                <c:pt idx="0">
                  <c:v>Overall</c:v>
                </c:pt>
              </c:strCache>
            </c:strRef>
          </c:cat>
          <c:val>
            <c:numRef>
              <c:f>Sheet1!$D$2</c:f>
              <c:numCache>
                <c:formatCode>General</c:formatCode>
                <c:ptCount val="1"/>
                <c:pt idx="0">
                  <c:v>5.6</c:v>
                </c:pt>
              </c:numCache>
            </c:numRef>
          </c:val>
        </c:ser>
        <c:dLbls>
          <c:showLegendKey val="0"/>
          <c:showVal val="0"/>
          <c:showCatName val="0"/>
          <c:showSerName val="0"/>
          <c:showPercent val="0"/>
          <c:showBubbleSize val="0"/>
        </c:dLbls>
        <c:gapWidth val="150"/>
        <c:overlap val="100"/>
        <c:axId val="-2094260824"/>
        <c:axId val="-2094257848"/>
      </c:barChart>
      <c:catAx>
        <c:axId val="-2094260824"/>
        <c:scaling>
          <c:orientation val="minMax"/>
        </c:scaling>
        <c:delete val="0"/>
        <c:axPos val="b"/>
        <c:majorTickMark val="out"/>
        <c:minorTickMark val="none"/>
        <c:tickLblPos val="nextTo"/>
        <c:crossAx val="-2094257848"/>
        <c:crosses val="autoZero"/>
        <c:auto val="1"/>
        <c:lblAlgn val="ctr"/>
        <c:lblOffset val="100"/>
        <c:noMultiLvlLbl val="0"/>
      </c:catAx>
      <c:valAx>
        <c:axId val="-2094257848"/>
        <c:scaling>
          <c:orientation val="minMax"/>
          <c:max val="100.0"/>
        </c:scaling>
        <c:delete val="0"/>
        <c:axPos val="l"/>
        <c:majorGridlines/>
        <c:numFmt formatCode="General" sourceLinked="1"/>
        <c:majorTickMark val="out"/>
        <c:minorTickMark val="none"/>
        <c:tickLblPos val="nextTo"/>
        <c:crossAx val="-209426082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Positive</c:v>
                </c:pt>
              </c:strCache>
            </c:strRef>
          </c:tx>
          <c:invertIfNegative val="0"/>
          <c:cat>
            <c:strRef>
              <c:f>Sheet1!$A$2</c:f>
              <c:strCache>
                <c:ptCount val="1"/>
                <c:pt idx="0">
                  <c:v>Overall</c:v>
                </c:pt>
              </c:strCache>
            </c:strRef>
          </c:cat>
          <c:val>
            <c:numRef>
              <c:f>Sheet1!$B$2</c:f>
              <c:numCache>
                <c:formatCode>General</c:formatCode>
                <c:ptCount val="1"/>
                <c:pt idx="0">
                  <c:v>31.0</c:v>
                </c:pt>
              </c:numCache>
            </c:numRef>
          </c:val>
        </c:ser>
        <c:ser>
          <c:idx val="1"/>
          <c:order val="1"/>
          <c:tx>
            <c:strRef>
              <c:f>Sheet1!$C$1</c:f>
              <c:strCache>
                <c:ptCount val="1"/>
                <c:pt idx="0">
                  <c:v>Neutral</c:v>
                </c:pt>
              </c:strCache>
            </c:strRef>
          </c:tx>
          <c:invertIfNegative val="0"/>
          <c:cat>
            <c:strRef>
              <c:f>Sheet1!$A$2</c:f>
              <c:strCache>
                <c:ptCount val="1"/>
                <c:pt idx="0">
                  <c:v>Overall</c:v>
                </c:pt>
              </c:strCache>
            </c:strRef>
          </c:cat>
          <c:val>
            <c:numRef>
              <c:f>Sheet1!$C$2</c:f>
              <c:numCache>
                <c:formatCode>General</c:formatCode>
                <c:ptCount val="1"/>
                <c:pt idx="0">
                  <c:v>65.0</c:v>
                </c:pt>
              </c:numCache>
            </c:numRef>
          </c:val>
        </c:ser>
        <c:ser>
          <c:idx val="2"/>
          <c:order val="2"/>
          <c:tx>
            <c:strRef>
              <c:f>Sheet1!$D$1</c:f>
              <c:strCache>
                <c:ptCount val="1"/>
                <c:pt idx="0">
                  <c:v>Negative</c:v>
                </c:pt>
              </c:strCache>
            </c:strRef>
          </c:tx>
          <c:invertIfNegative val="0"/>
          <c:cat>
            <c:strRef>
              <c:f>Sheet1!$A$2</c:f>
              <c:strCache>
                <c:ptCount val="1"/>
                <c:pt idx="0">
                  <c:v>Overall</c:v>
                </c:pt>
              </c:strCache>
            </c:strRef>
          </c:cat>
          <c:val>
            <c:numRef>
              <c:f>Sheet1!$D$2</c:f>
              <c:numCache>
                <c:formatCode>General</c:formatCode>
                <c:ptCount val="1"/>
                <c:pt idx="0">
                  <c:v>4.0</c:v>
                </c:pt>
              </c:numCache>
            </c:numRef>
          </c:val>
        </c:ser>
        <c:dLbls>
          <c:showLegendKey val="0"/>
          <c:showVal val="0"/>
          <c:showCatName val="0"/>
          <c:showSerName val="0"/>
          <c:showPercent val="0"/>
          <c:showBubbleSize val="0"/>
        </c:dLbls>
        <c:gapWidth val="150"/>
        <c:overlap val="100"/>
        <c:axId val="-2096218792"/>
        <c:axId val="-2099113320"/>
      </c:barChart>
      <c:catAx>
        <c:axId val="-2096218792"/>
        <c:scaling>
          <c:orientation val="minMax"/>
        </c:scaling>
        <c:delete val="0"/>
        <c:axPos val="b"/>
        <c:majorTickMark val="out"/>
        <c:minorTickMark val="none"/>
        <c:tickLblPos val="nextTo"/>
        <c:crossAx val="-2099113320"/>
        <c:crosses val="autoZero"/>
        <c:auto val="1"/>
        <c:lblAlgn val="ctr"/>
        <c:lblOffset val="100"/>
        <c:noMultiLvlLbl val="0"/>
      </c:catAx>
      <c:valAx>
        <c:axId val="-2099113320"/>
        <c:scaling>
          <c:orientation val="minMax"/>
          <c:max val="100.0"/>
        </c:scaling>
        <c:delete val="0"/>
        <c:axPos val="l"/>
        <c:majorGridlines/>
        <c:numFmt formatCode="General" sourceLinked="1"/>
        <c:majorTickMark val="out"/>
        <c:minorTickMark val="none"/>
        <c:tickLblPos val="nextTo"/>
        <c:crossAx val="-20962187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Spokesperson</c:v>
                </c:pt>
              </c:strCache>
            </c:strRef>
          </c:tx>
          <c:invertIfNegative val="0"/>
          <c:cat>
            <c:strRef>
              <c:f>Sheet1!$A$2:$A$11</c:f>
              <c:strCache>
                <c:ptCount val="10"/>
                <c:pt idx="0">
                  <c:v>State government</c:v>
                </c:pt>
                <c:pt idx="1">
                  <c:v>Local resident</c:v>
                </c:pt>
                <c:pt idx="2">
                  <c:v>Local government</c:v>
                </c:pt>
                <c:pt idx="3">
                  <c:v>NGO</c:v>
                </c:pt>
                <c:pt idx="4">
                  <c:v>USFWS</c:v>
                </c:pt>
                <c:pt idx="5">
                  <c:v>Federal Government</c:v>
                </c:pt>
                <c:pt idx="6">
                  <c:v>Other </c:v>
                </c:pt>
                <c:pt idx="7">
                  <c:v>Unidentified</c:v>
                </c:pt>
                <c:pt idx="8">
                  <c:v>Tourist</c:v>
                </c:pt>
                <c:pt idx="9">
                  <c:v>Industry</c:v>
                </c:pt>
              </c:strCache>
            </c:strRef>
          </c:cat>
          <c:val>
            <c:numRef>
              <c:f>Sheet1!$B$2:$B$11</c:f>
              <c:numCache>
                <c:formatCode>General</c:formatCode>
                <c:ptCount val="10"/>
                <c:pt idx="0">
                  <c:v>35.2</c:v>
                </c:pt>
                <c:pt idx="1">
                  <c:v>31.2</c:v>
                </c:pt>
                <c:pt idx="2">
                  <c:v>30.7</c:v>
                </c:pt>
                <c:pt idx="3">
                  <c:v>28.6</c:v>
                </c:pt>
                <c:pt idx="4">
                  <c:v>15.1</c:v>
                </c:pt>
                <c:pt idx="5">
                  <c:v>11.6</c:v>
                </c:pt>
                <c:pt idx="6">
                  <c:v>9.7</c:v>
                </c:pt>
                <c:pt idx="7">
                  <c:v>1.0</c:v>
                </c:pt>
                <c:pt idx="8">
                  <c:v>0.0</c:v>
                </c:pt>
                <c:pt idx="9">
                  <c:v>0.0</c:v>
                </c:pt>
              </c:numCache>
            </c:numRef>
          </c:val>
        </c:ser>
        <c:dLbls>
          <c:showLegendKey val="0"/>
          <c:showVal val="1"/>
          <c:showCatName val="0"/>
          <c:showSerName val="0"/>
          <c:showPercent val="0"/>
          <c:showBubbleSize val="0"/>
        </c:dLbls>
        <c:gapWidth val="75"/>
        <c:axId val="-2090881656"/>
        <c:axId val="-2090878680"/>
      </c:barChart>
      <c:catAx>
        <c:axId val="-2090881656"/>
        <c:scaling>
          <c:orientation val="minMax"/>
        </c:scaling>
        <c:delete val="0"/>
        <c:axPos val="b"/>
        <c:majorTickMark val="none"/>
        <c:minorTickMark val="none"/>
        <c:tickLblPos val="nextTo"/>
        <c:crossAx val="-2090878680"/>
        <c:crosses val="autoZero"/>
        <c:auto val="1"/>
        <c:lblAlgn val="ctr"/>
        <c:lblOffset val="100"/>
        <c:noMultiLvlLbl val="0"/>
      </c:catAx>
      <c:valAx>
        <c:axId val="-2090878680"/>
        <c:scaling>
          <c:orientation val="minMax"/>
        </c:scaling>
        <c:delete val="0"/>
        <c:axPos val="l"/>
        <c:majorGridlines/>
        <c:title>
          <c:tx>
            <c:rich>
              <a:bodyPr rot="-5400000" vert="horz"/>
              <a:lstStyle/>
              <a:p>
                <a:pPr>
                  <a:defRPr/>
                </a:pPr>
                <a:r>
                  <a:rPr lang="en-US" dirty="0" smtClean="0"/>
                  <a:t>Percent</a:t>
                </a:r>
                <a:r>
                  <a:rPr lang="en-US" baseline="0" dirty="0" smtClean="0"/>
                  <a:t> </a:t>
                </a:r>
                <a:r>
                  <a:rPr lang="en-US" dirty="0" smtClean="0"/>
                  <a:t>Frequency</a:t>
                </a:r>
                <a:endParaRPr lang="en-US" dirty="0"/>
              </a:p>
            </c:rich>
          </c:tx>
          <c:layout/>
          <c:overlay val="0"/>
        </c:title>
        <c:numFmt formatCode="General" sourceLinked="1"/>
        <c:majorTickMark val="none"/>
        <c:minorTickMark val="none"/>
        <c:tickLblPos val="nextTo"/>
        <c:crossAx val="-20908816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91AA88-4CD6-E642-9000-49F129ACEB18}" type="datetimeFigureOut">
              <a:rPr lang="en-US" smtClean="0"/>
              <a:t>1/21/16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83895D-2474-C641-AD44-1D08E3F0788E}" type="slidenum">
              <a:rPr lang="en-US" smtClean="0"/>
              <a:t>‹#›</a:t>
            </a:fld>
            <a:endParaRPr lang="en-US"/>
          </a:p>
        </p:txBody>
      </p:sp>
    </p:spTree>
    <p:extLst>
      <p:ext uri="{BB962C8B-B14F-4D97-AF65-F5344CB8AC3E}">
        <p14:creationId xmlns:p14="http://schemas.microsoft.com/office/powerpoint/2010/main" val="5593524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quote is positive because it supports protecting piping plovers</a:t>
            </a:r>
          </a:p>
          <a:p>
            <a:r>
              <a:rPr lang="en-US" baseline="0" dirty="0" smtClean="0"/>
              <a:t>Second quote is negative because it frames plovers as the enemy</a:t>
            </a:r>
          </a:p>
          <a:p>
            <a:r>
              <a:rPr lang="en-US" baseline="0" dirty="0" smtClean="0"/>
              <a:t>Although the third quote mentions closing a trail to accommodate the plovers, it also mentions protecting the plovers so it is neutral.</a:t>
            </a:r>
          </a:p>
          <a:p>
            <a:r>
              <a:rPr lang="en-US" baseline="0" dirty="0" smtClean="0"/>
              <a:t>Fourth quote is negative because it frames plovers as the enemy and the cause of anger among locals. </a:t>
            </a:r>
          </a:p>
        </p:txBody>
      </p:sp>
      <p:sp>
        <p:nvSpPr>
          <p:cNvPr id="4" name="Slide Number Placeholder 3"/>
          <p:cNvSpPr>
            <a:spLocks noGrp="1"/>
          </p:cNvSpPr>
          <p:nvPr>
            <p:ph type="sldNum" sz="quarter" idx="10"/>
          </p:nvPr>
        </p:nvSpPr>
        <p:spPr/>
        <p:txBody>
          <a:bodyPr/>
          <a:lstStyle/>
          <a:p>
            <a:fld id="{F083895D-2474-C641-AD44-1D08E3F0788E}" type="slidenum">
              <a:rPr lang="en-US" smtClean="0"/>
              <a:t>6</a:t>
            </a:fld>
            <a:endParaRPr lang="en-US"/>
          </a:p>
        </p:txBody>
      </p:sp>
    </p:spTree>
    <p:extLst>
      <p:ext uri="{BB962C8B-B14F-4D97-AF65-F5344CB8AC3E}">
        <p14:creationId xmlns:p14="http://schemas.microsoft.com/office/powerpoint/2010/main" val="2378768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Considering all of the re-runs of articles (n = 725 instead of n = 199 for unique articles), the overall tone is still overwhelmingly neutral (65%) or positive (31%)!  Only 4% are negative.  So the negative articles are an even smaller proportion (compared to 5%).  The distribution of neutral and positive is different though (compare with 45% neutral and 50% positive in the unique article analysis).  This isn't surprising to me. You'd hope that balanced reporting is coming through syndicated sources since that's a best practice of media coverage. It may also be that stories where there are two sides "sell" better than those where there is just positive information.</a:t>
            </a:r>
          </a:p>
          <a:p>
            <a:endParaRPr lang="en-US" dirty="0"/>
          </a:p>
        </p:txBody>
      </p:sp>
      <p:sp>
        <p:nvSpPr>
          <p:cNvPr id="4" name="Slide Number Placeholder 3"/>
          <p:cNvSpPr>
            <a:spLocks noGrp="1"/>
          </p:cNvSpPr>
          <p:nvPr>
            <p:ph type="sldNum" sz="quarter" idx="10"/>
          </p:nvPr>
        </p:nvSpPr>
        <p:spPr/>
        <p:txBody>
          <a:bodyPr/>
          <a:lstStyle/>
          <a:p>
            <a:fld id="{F083895D-2474-C641-AD44-1D08E3F0788E}" type="slidenum">
              <a:rPr lang="en-US" smtClean="0"/>
              <a:t>16</a:t>
            </a:fld>
            <a:endParaRPr lang="en-US"/>
          </a:p>
        </p:txBody>
      </p:sp>
    </p:spTree>
    <p:extLst>
      <p:ext uri="{BB962C8B-B14F-4D97-AF65-F5344CB8AC3E}">
        <p14:creationId xmlns:p14="http://schemas.microsoft.com/office/powerpoint/2010/main" val="2296253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most frequently quoted spokespeople were those from the state government, followed by local resident, local government, NGO, USFWS, federal government, and other, from most to least frequent. Unidentified, tourist, and industry were rarely seen in the articles, with tourists and industry seen in 0% of the articles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Non USFWS Federal</a:t>
            </a:r>
            <a:r>
              <a:rPr lang="en-US" sz="1200" kern="1200" baseline="0" dirty="0" smtClean="0">
                <a:solidFill>
                  <a:schemeClr val="tx1"/>
                </a:solidFill>
                <a:effectLst/>
                <a:latin typeface="+mn-lt"/>
                <a:ea typeface="+mn-ea"/>
                <a:cs typeface="+mn-cs"/>
              </a:rPr>
              <a:t> Government: any federal employee(not from USFWS), vast majority were from National Park Service, U.S. Army Corps of Engineers, and U.S. Geological Survey</a:t>
            </a:r>
            <a:endParaRPr lang="en-US" sz="1200" kern="1200" dirty="0" smtClean="0">
              <a:solidFill>
                <a:schemeClr val="tx1"/>
              </a:solidFill>
              <a:effectLst/>
              <a:latin typeface="+mn-lt"/>
              <a:ea typeface="+mn-ea"/>
              <a:cs typeface="+mn-cs"/>
            </a:endParaRPr>
          </a:p>
          <a:p>
            <a:r>
              <a:rPr lang="en-US" dirty="0" smtClean="0"/>
              <a:t>State</a:t>
            </a:r>
            <a:r>
              <a:rPr lang="en-US" baseline="0" dirty="0" smtClean="0"/>
              <a:t> Government: Vast majority were DNC/DEC/DNR/etc. type entities, but this encompassed any state-level government agency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Local government: Local selectmen, village boards, county officials, etc.</a:t>
            </a:r>
          </a:p>
          <a:p>
            <a:r>
              <a:rPr lang="en-US" baseline="0" dirty="0" smtClean="0"/>
              <a:t>Local resident: Anyone who resided in the area for 3 months or more (this included seasonal residents); often members of local advocacy groups like Dog Owners of Greater Scarborough; or those strongly supporting a cause like feral cats or reconstructing dunes.</a:t>
            </a:r>
          </a:p>
          <a:p>
            <a:r>
              <a:rPr lang="en-US" dirty="0" smtClean="0"/>
              <a:t>NGO: Organization that was non-profit</a:t>
            </a:r>
            <a:r>
              <a:rPr lang="en-US" baseline="0" dirty="0" smtClean="0"/>
              <a:t> and not</a:t>
            </a:r>
            <a:r>
              <a:rPr lang="en-US" dirty="0" smtClean="0"/>
              <a:t> a government entity; this</a:t>
            </a:r>
            <a:r>
              <a:rPr lang="en-US" baseline="0" dirty="0" smtClean="0"/>
              <a:t> ranged from Audubon to the Cape Cod </a:t>
            </a:r>
            <a:r>
              <a:rPr lang="en-US" baseline="0" dirty="0" err="1" smtClean="0"/>
              <a:t>Dunebuggy</a:t>
            </a:r>
            <a:r>
              <a:rPr lang="en-US" baseline="0" dirty="0" smtClean="0"/>
              <a:t> Association</a:t>
            </a:r>
          </a:p>
          <a:p>
            <a:r>
              <a:rPr lang="en-US" baseline="0" dirty="0" smtClean="0"/>
              <a:t>Other: Usually professors or educators</a:t>
            </a:r>
          </a:p>
          <a:p>
            <a:r>
              <a:rPr lang="en-US" baseline="0" dirty="0" smtClean="0"/>
              <a:t>Unidentified: Quotes with no source given within the article</a:t>
            </a:r>
          </a:p>
          <a:p>
            <a:r>
              <a:rPr lang="en-US" baseline="0" dirty="0" smtClean="0"/>
              <a:t>Tourist: a visitor who is not a local resident</a:t>
            </a:r>
          </a:p>
          <a:p>
            <a:r>
              <a:rPr lang="en-US" baseline="0" dirty="0" smtClean="0"/>
              <a:t>Industry: a spokesperson representing an industry </a:t>
            </a:r>
            <a:endParaRPr lang="en-US" dirty="0" smtClean="0"/>
          </a:p>
          <a:p>
            <a:endParaRPr lang="en-US" dirty="0"/>
          </a:p>
        </p:txBody>
      </p:sp>
      <p:sp>
        <p:nvSpPr>
          <p:cNvPr id="4" name="Slide Number Placeholder 3"/>
          <p:cNvSpPr>
            <a:spLocks noGrp="1"/>
          </p:cNvSpPr>
          <p:nvPr>
            <p:ph type="sldNum" sz="quarter" idx="10"/>
          </p:nvPr>
        </p:nvSpPr>
        <p:spPr/>
        <p:txBody>
          <a:bodyPr/>
          <a:lstStyle/>
          <a:p>
            <a:fld id="{F083895D-2474-C641-AD44-1D08E3F0788E}" type="slidenum">
              <a:rPr lang="en-US" smtClean="0"/>
              <a:t>17</a:t>
            </a:fld>
            <a:endParaRPr lang="en-US"/>
          </a:p>
        </p:txBody>
      </p:sp>
    </p:spTree>
    <p:extLst>
      <p:ext uri="{BB962C8B-B14F-4D97-AF65-F5344CB8AC3E}">
        <p14:creationId xmlns:p14="http://schemas.microsoft.com/office/powerpoint/2010/main" val="1769813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 most </a:t>
            </a:r>
            <a:r>
              <a:rPr lang="en-US" sz="1200" kern="1200" dirty="0" smtClean="0">
                <a:solidFill>
                  <a:schemeClr val="tx1"/>
                </a:solidFill>
                <a:effectLst/>
                <a:latin typeface="+mn-lt"/>
                <a:ea typeface="+mn-ea"/>
                <a:cs typeface="+mn-cs"/>
              </a:rPr>
              <a:t>frequent type of enemy framing was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piping</a:t>
            </a:r>
            <a:r>
              <a:rPr lang="en-US" sz="1200" kern="1200" baseline="0" dirty="0" smtClean="0">
                <a:solidFill>
                  <a:schemeClr val="tx1"/>
                </a:solidFill>
                <a:effectLst/>
                <a:latin typeface="+mn-lt"/>
                <a:ea typeface="+mn-ea"/>
                <a:cs typeface="+mn-cs"/>
              </a:rPr>
              <a:t> plover as the enemy. </a:t>
            </a:r>
            <a:r>
              <a:rPr lang="en-US" sz="1200" kern="1200" dirty="0" smtClean="0">
                <a:solidFill>
                  <a:schemeClr val="tx1"/>
                </a:solidFill>
                <a:effectLst/>
                <a:latin typeface="+mn-lt"/>
                <a:ea typeface="+mn-ea"/>
                <a:cs typeface="+mn-cs"/>
              </a:rPr>
              <a:t>The next most frequent was framing of laws, and very few articles framed government agency as the enemy.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Enemy framing-plover: </a:t>
            </a:r>
            <a:r>
              <a:rPr lang="en-US" sz="1200" u="sng" kern="1200" dirty="0" smtClean="0">
                <a:solidFill>
                  <a:schemeClr val="tx1"/>
                </a:solidFill>
                <a:effectLst/>
                <a:latin typeface="+mn-lt"/>
                <a:ea typeface="+mn-ea"/>
                <a:cs typeface="+mn-cs"/>
              </a:rPr>
              <a:t>Plovers themselves were considered the enemy in quotes or the article body.</a:t>
            </a:r>
            <a:r>
              <a:rPr lang="en-US" sz="1200" u="none" kern="1200" baseline="0" dirty="0" smtClean="0">
                <a:solidFill>
                  <a:schemeClr val="tx1"/>
                </a:solidFill>
                <a:effectLst/>
                <a:latin typeface="+mn-lt"/>
                <a:ea typeface="+mn-ea"/>
                <a:cs typeface="+mn-cs"/>
              </a:rPr>
              <a:t> For example: plovers are blamed for stalling a construction project.</a:t>
            </a:r>
            <a:endParaRPr lang="en-US" dirty="0" smtClean="0">
              <a:effectLst/>
            </a:endParaRPr>
          </a:p>
          <a:p>
            <a:endParaRPr lang="en-US" dirty="0" smtClean="0">
              <a:effectLst/>
            </a:endParaRPr>
          </a:p>
          <a:p>
            <a:r>
              <a:rPr lang="en-US" sz="1200" u="sng" kern="1200" dirty="0" smtClean="0">
                <a:solidFill>
                  <a:schemeClr val="tx1"/>
                </a:solidFill>
                <a:effectLst/>
                <a:latin typeface="+mn-lt"/>
                <a:ea typeface="+mn-ea"/>
                <a:cs typeface="+mn-cs"/>
              </a:rPr>
              <a:t>Enemy Framing –laws:</a:t>
            </a:r>
            <a:r>
              <a:rPr lang="en-US" sz="1200" u="sng"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laws/legislation were considered the enemy in quotes or the article body</a:t>
            </a:r>
            <a:r>
              <a:rPr lang="en-US" sz="1200" u="none" kern="1200" dirty="0" smtClean="0">
                <a:solidFill>
                  <a:schemeClr val="tx1"/>
                </a:solidFill>
                <a:effectLst/>
                <a:latin typeface="+mn-lt"/>
                <a:ea typeface="+mn-ea"/>
                <a:cs typeface="+mn-cs"/>
              </a:rPr>
              <a:t>. Ex.</a:t>
            </a:r>
            <a:r>
              <a:rPr lang="en-US" sz="1200" u="none" kern="1200" baseline="0" dirty="0" smtClean="0">
                <a:solidFill>
                  <a:schemeClr val="tx1"/>
                </a:solidFill>
                <a:effectLst/>
                <a:latin typeface="+mn-lt"/>
                <a:ea typeface="+mn-ea"/>
                <a:cs typeface="+mn-cs"/>
              </a:rPr>
              <a:t> Locals blame leash laws for preventing them from having fun with dogs on beach.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Enemy Framing – government agency: a specific government agency is considered the enemy in the quotes or article of the body. Ex. “the government cares more about protecting the plovers than the people”</a:t>
            </a:r>
          </a:p>
          <a:p>
            <a:endParaRPr lang="en-US" dirty="0"/>
          </a:p>
        </p:txBody>
      </p:sp>
      <p:sp>
        <p:nvSpPr>
          <p:cNvPr id="4" name="Slide Number Placeholder 3"/>
          <p:cNvSpPr>
            <a:spLocks noGrp="1"/>
          </p:cNvSpPr>
          <p:nvPr>
            <p:ph type="sldNum" sz="quarter" idx="10"/>
          </p:nvPr>
        </p:nvSpPr>
        <p:spPr/>
        <p:txBody>
          <a:bodyPr/>
          <a:lstStyle/>
          <a:p>
            <a:fld id="{F083895D-2474-C641-AD44-1D08E3F0788E}" type="slidenum">
              <a:rPr lang="en-US" smtClean="0"/>
              <a:t>18</a:t>
            </a:fld>
            <a:endParaRPr lang="en-US"/>
          </a:p>
        </p:txBody>
      </p:sp>
    </p:spTree>
    <p:extLst>
      <p:ext uri="{BB962C8B-B14F-4D97-AF65-F5344CB8AC3E}">
        <p14:creationId xmlns:p14="http://schemas.microsoft.com/office/powerpoint/2010/main" val="3193475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examined</a:t>
            </a:r>
            <a:r>
              <a:rPr lang="en-US" baseline="0" dirty="0" smtClean="0"/>
              <a:t> correlations between hypothesized predictor variables and overall tone.  Correlations range from -1 to 1. A zero is no correlation.  A .1 is a low correlation; .3 is medium; .5 or higher is a high correlation.  A positive correlation means that the predictor variable and tone had a positive relationship or as one increased the other increased.  A negative correlation means that the predictor variable and tone had a negative relationship or as the predictor increased, the tone became more negative. N/S means the correlation between a predictor and overall tone was not statistically significant.</a:t>
            </a:r>
          </a:p>
          <a:p>
            <a:endParaRPr lang="en-US" baseline="0" dirty="0" smtClean="0"/>
          </a:p>
          <a:p>
            <a:r>
              <a:rPr lang="en-US" baseline="0" dirty="0" smtClean="0"/>
              <a:t>You will see that the strongest correlations are between tone elsewhere in the article and overall tone.  This is not surprising.  It’s also not surprising that body was the strongest of all predictors as that’s where the bulk of the article is found.</a:t>
            </a:r>
          </a:p>
          <a:p>
            <a:endParaRPr lang="en-US" baseline="0" dirty="0" smtClean="0"/>
          </a:p>
          <a:p>
            <a:r>
              <a:rPr lang="en-US" baseline="0" dirty="0" smtClean="0"/>
              <a:t>Of the other variables, the plover as the enemy was the strongest correlate. Laws and agency described as the enemy did not relate to the overall tone (you will recall this is defined as the attitude towards plovers in the article).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Some of the types of spokespeople correlated with tone. State government quote(s) in an article were positively correlated with positive tone, as well as FWS quotes but the correlation was not as strong.  In contrast non-USFWS federal government quote(s) and local government quote(s) were negatively correlated with tone.  It should be noted that just because a type of spokesperson is correlated with a negative article that doesn’t mean they gave negative quotes.  It could be because of the types of situations in which that source is quoted.  For example, local government quotes were generally neutral (or positive) about finding compromises between two disputing sides – like protecting plovers and local issues like leashing dogs or off road vehicles.</a:t>
            </a:r>
          </a:p>
          <a:p>
            <a:endParaRPr lang="en-US" baseline="0" dirty="0" smtClean="0"/>
          </a:p>
          <a:p>
            <a:r>
              <a:rPr lang="en-US" baseline="0" dirty="0" smtClean="0"/>
              <a:t>Season, whether the newspaper was a targeted source or not, type of media, and unique visitors for the circulation did not relate to the overall tone.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083895D-2474-C641-AD44-1D08E3F0788E}" type="slidenum">
              <a:rPr lang="en-US" smtClean="0"/>
              <a:t>20</a:t>
            </a:fld>
            <a:endParaRPr lang="en-US"/>
          </a:p>
        </p:txBody>
      </p:sp>
    </p:spTree>
    <p:extLst>
      <p:ext uri="{BB962C8B-B14F-4D97-AF65-F5344CB8AC3E}">
        <p14:creationId xmlns:p14="http://schemas.microsoft.com/office/powerpoint/2010/main" val="1605592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put all of the variables from the previous slide (except those related to tone elsewhere in the article given it’s a component of overall tone, rather than something distinct). </a:t>
            </a:r>
          </a:p>
          <a:p>
            <a:r>
              <a:rPr lang="en-US" baseline="0" dirty="0" smtClean="0"/>
              <a:t>The best fit model had an r-squared of .33, or 33% of the variance in overall tone was explained, which is acceptable.</a:t>
            </a:r>
          </a:p>
          <a:p>
            <a:endParaRPr lang="en-US" baseline="0" dirty="0" smtClean="0"/>
          </a:p>
          <a:p>
            <a:r>
              <a:rPr lang="en-US" baseline="0" dirty="0" smtClean="0"/>
              <a:t>The standardized betas can be read similar to the regression coefficients.  Just four variables are significant predictors when all are considered simultaneously.  The strongest is enemy framing about plovers, and then spokesperson – non USFWS, whether the outlet was targeted, and spokesperson – state government.</a:t>
            </a:r>
          </a:p>
          <a:p>
            <a:endParaRPr lang="en-US" baseline="0" dirty="0" smtClean="0"/>
          </a:p>
          <a:p>
            <a:r>
              <a:rPr lang="en-US" baseline="0" dirty="0" smtClean="0"/>
              <a:t>So these are the most important variables to consider. </a:t>
            </a:r>
            <a:endParaRPr lang="en-US" dirty="0"/>
          </a:p>
        </p:txBody>
      </p:sp>
      <p:sp>
        <p:nvSpPr>
          <p:cNvPr id="4" name="Slide Number Placeholder 3"/>
          <p:cNvSpPr>
            <a:spLocks noGrp="1"/>
          </p:cNvSpPr>
          <p:nvPr>
            <p:ph type="sldNum" sz="quarter" idx="10"/>
          </p:nvPr>
        </p:nvSpPr>
        <p:spPr/>
        <p:txBody>
          <a:bodyPr/>
          <a:lstStyle/>
          <a:p>
            <a:fld id="{F083895D-2474-C641-AD44-1D08E3F0788E}" type="slidenum">
              <a:rPr lang="en-US" smtClean="0"/>
              <a:t>21</a:t>
            </a:fld>
            <a:endParaRPr lang="en-US"/>
          </a:p>
        </p:txBody>
      </p:sp>
    </p:spTree>
    <p:extLst>
      <p:ext uri="{BB962C8B-B14F-4D97-AF65-F5344CB8AC3E}">
        <p14:creationId xmlns:p14="http://schemas.microsoft.com/office/powerpoint/2010/main" val="104486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compared</a:t>
            </a:r>
            <a:r>
              <a:rPr lang="en-US" baseline="0" dirty="0" smtClean="0"/>
              <a:t> positive vs. negative articles (leaving out neutral) to see what stood out. PLEASE NOTE: only 12 articles were negative so it’s a rather small sample to be considering. Here we show the only 3 characteristics that were statistically significant differences (according to a t-test). The graph shows the percentage of articles with a given characteristic. </a:t>
            </a:r>
          </a:p>
          <a:p>
            <a:endParaRPr lang="en-US" baseline="0" dirty="0" smtClean="0"/>
          </a:p>
          <a:p>
            <a:r>
              <a:rPr lang="en-US" baseline="0" dirty="0" smtClean="0"/>
              <a:t>You see that enemy framing of plovers was far more prevalent in negative articles than positive articles.</a:t>
            </a:r>
          </a:p>
          <a:p>
            <a:r>
              <a:rPr lang="en-US" baseline="0" dirty="0" smtClean="0"/>
              <a:t>A state government spokesperson was more common in positive articles, as was a USFWS spokesperson.</a:t>
            </a:r>
          </a:p>
          <a:p>
            <a:endParaRPr lang="en-US" dirty="0"/>
          </a:p>
        </p:txBody>
      </p:sp>
      <p:sp>
        <p:nvSpPr>
          <p:cNvPr id="4" name="Slide Number Placeholder 3"/>
          <p:cNvSpPr>
            <a:spLocks noGrp="1"/>
          </p:cNvSpPr>
          <p:nvPr>
            <p:ph type="sldNum" sz="quarter" idx="10"/>
          </p:nvPr>
        </p:nvSpPr>
        <p:spPr/>
        <p:txBody>
          <a:bodyPr/>
          <a:lstStyle/>
          <a:p>
            <a:fld id="{F083895D-2474-C641-AD44-1D08E3F0788E}" type="slidenum">
              <a:rPr lang="en-US" smtClean="0"/>
              <a:t>22</a:t>
            </a:fld>
            <a:endParaRPr lang="en-US"/>
          </a:p>
        </p:txBody>
      </p:sp>
    </p:spTree>
    <p:extLst>
      <p:ext uri="{BB962C8B-B14F-4D97-AF65-F5344CB8AC3E}">
        <p14:creationId xmlns:p14="http://schemas.microsoft.com/office/powerpoint/2010/main" val="2627946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graph depicts the percentage of all articles in which each of the</a:t>
            </a:r>
            <a:r>
              <a:rPr lang="en-US" dirty="0" smtClean="0"/>
              <a:t> positive</a:t>
            </a:r>
            <a:r>
              <a:rPr lang="en-US" baseline="0" dirty="0" smtClean="0"/>
              <a:t> </a:t>
            </a:r>
            <a:r>
              <a:rPr lang="en-US" dirty="0" smtClean="0"/>
              <a:t>keywords</a:t>
            </a:r>
            <a:r>
              <a:rPr lang="en-US" baseline="0" dirty="0" smtClean="0"/>
              <a:t> appears. Variations of the word protect was most frequent. </a:t>
            </a:r>
            <a:r>
              <a:rPr lang="en-US" baseline="0" dirty="0" err="1" smtClean="0"/>
              <a:t>etc</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083895D-2474-C641-AD44-1D08E3F0788E}" type="slidenum">
              <a:rPr lang="en-US" smtClean="0"/>
              <a:t>23</a:t>
            </a:fld>
            <a:endParaRPr lang="en-US"/>
          </a:p>
        </p:txBody>
      </p:sp>
    </p:spTree>
    <p:extLst>
      <p:ext uri="{BB962C8B-B14F-4D97-AF65-F5344CB8AC3E}">
        <p14:creationId xmlns:p14="http://schemas.microsoft.com/office/powerpoint/2010/main" val="316129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graph depicts the percentage of all articles in which each of the</a:t>
            </a:r>
            <a:r>
              <a:rPr lang="en-US" dirty="0" smtClean="0"/>
              <a:t> neutral</a:t>
            </a:r>
            <a:r>
              <a:rPr lang="en-US" baseline="0" dirty="0" smtClean="0"/>
              <a:t> </a:t>
            </a:r>
            <a:r>
              <a:rPr lang="en-US" dirty="0" smtClean="0"/>
              <a:t>keywords</a:t>
            </a:r>
            <a:r>
              <a:rPr lang="en-US" baseline="0" dirty="0" smtClean="0"/>
              <a:t> appears in descending order.</a:t>
            </a:r>
            <a:endParaRPr lang="en-US" dirty="0" smtClean="0"/>
          </a:p>
          <a:p>
            <a:endParaRPr lang="en-US" dirty="0"/>
          </a:p>
        </p:txBody>
      </p:sp>
      <p:sp>
        <p:nvSpPr>
          <p:cNvPr id="4" name="Slide Number Placeholder 3"/>
          <p:cNvSpPr>
            <a:spLocks noGrp="1"/>
          </p:cNvSpPr>
          <p:nvPr>
            <p:ph type="sldNum" sz="quarter" idx="10"/>
          </p:nvPr>
        </p:nvSpPr>
        <p:spPr/>
        <p:txBody>
          <a:bodyPr/>
          <a:lstStyle/>
          <a:p>
            <a:fld id="{F083895D-2474-C641-AD44-1D08E3F0788E}" type="slidenum">
              <a:rPr lang="en-US" smtClean="0"/>
              <a:t>24</a:t>
            </a:fld>
            <a:endParaRPr lang="en-US"/>
          </a:p>
        </p:txBody>
      </p:sp>
    </p:spTree>
    <p:extLst>
      <p:ext uri="{BB962C8B-B14F-4D97-AF65-F5344CB8AC3E}">
        <p14:creationId xmlns:p14="http://schemas.microsoft.com/office/powerpoint/2010/main" val="2581070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graph depicts the percentage of all articles in which each of the</a:t>
            </a:r>
            <a:r>
              <a:rPr lang="en-US" dirty="0" smtClean="0"/>
              <a:t> negative</a:t>
            </a:r>
            <a:r>
              <a:rPr lang="en-US" baseline="0" dirty="0" smtClean="0"/>
              <a:t> </a:t>
            </a:r>
            <a:r>
              <a:rPr lang="en-US" dirty="0" smtClean="0"/>
              <a:t>keywords</a:t>
            </a:r>
            <a:r>
              <a:rPr lang="en-US" baseline="0" dirty="0" smtClean="0"/>
              <a:t> appears in descending order.</a:t>
            </a:r>
            <a:endParaRPr lang="en-US" dirty="0" smtClean="0"/>
          </a:p>
          <a:p>
            <a:endParaRPr lang="en-US" dirty="0"/>
          </a:p>
        </p:txBody>
      </p:sp>
      <p:sp>
        <p:nvSpPr>
          <p:cNvPr id="4" name="Slide Number Placeholder 3"/>
          <p:cNvSpPr>
            <a:spLocks noGrp="1"/>
          </p:cNvSpPr>
          <p:nvPr>
            <p:ph type="sldNum" sz="quarter" idx="10"/>
          </p:nvPr>
        </p:nvSpPr>
        <p:spPr/>
        <p:txBody>
          <a:bodyPr/>
          <a:lstStyle/>
          <a:p>
            <a:fld id="{F083895D-2474-C641-AD44-1D08E3F0788E}" type="slidenum">
              <a:rPr lang="en-US" smtClean="0"/>
              <a:t>25</a:t>
            </a:fld>
            <a:endParaRPr lang="en-US"/>
          </a:p>
        </p:txBody>
      </p:sp>
    </p:spTree>
    <p:extLst>
      <p:ext uri="{BB962C8B-B14F-4D97-AF65-F5344CB8AC3E}">
        <p14:creationId xmlns:p14="http://schemas.microsoft.com/office/powerpoint/2010/main" val="2098083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provided the media firm with a list of keywords we expected to be in positive messages.  We found that they had little predictive power for tone.  Only a few were significant, and all were very weak correlations.</a:t>
            </a:r>
            <a:endParaRPr lang="en-US" dirty="0"/>
          </a:p>
        </p:txBody>
      </p:sp>
      <p:sp>
        <p:nvSpPr>
          <p:cNvPr id="4" name="Slide Number Placeholder 3"/>
          <p:cNvSpPr>
            <a:spLocks noGrp="1"/>
          </p:cNvSpPr>
          <p:nvPr>
            <p:ph type="sldNum" sz="quarter" idx="10"/>
          </p:nvPr>
        </p:nvSpPr>
        <p:spPr/>
        <p:txBody>
          <a:bodyPr/>
          <a:lstStyle/>
          <a:p>
            <a:fld id="{F083895D-2474-C641-AD44-1D08E3F0788E}" type="slidenum">
              <a:rPr lang="en-US" smtClean="0"/>
              <a:t>26</a:t>
            </a:fld>
            <a:endParaRPr lang="en-US"/>
          </a:p>
        </p:txBody>
      </p:sp>
    </p:spTree>
    <p:extLst>
      <p:ext uri="{BB962C8B-B14F-4D97-AF65-F5344CB8AC3E}">
        <p14:creationId xmlns:p14="http://schemas.microsoft.com/office/powerpoint/2010/main" val="102051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aware of” –</a:t>
            </a:r>
            <a:r>
              <a:rPr lang="en-US" baseline="0" dirty="0" smtClean="0"/>
              <a:t> Advising caution, implying the birds need to be protected </a:t>
            </a:r>
          </a:p>
          <a:p>
            <a:r>
              <a:rPr lang="en-US" baseline="0" dirty="0" smtClean="0"/>
              <a:t>“Orleans will fly” – Unclear if being in history is positive or negative.  Not clearly positive or negative in terms of its attitude towards plover. So a neutral headline.</a:t>
            </a:r>
          </a:p>
          <a:p>
            <a:r>
              <a:rPr lang="en-US" baseline="0" dirty="0" smtClean="0"/>
              <a:t> “How beachgoers are” – Although the birds are described as tiny and adorable, the fact that this headline describes the human/wildlife relationship as a “war” is definitely negative.  And a “war against” birds makes the birds sound bad.</a:t>
            </a:r>
            <a:endParaRPr lang="en-US" dirty="0"/>
          </a:p>
        </p:txBody>
      </p:sp>
      <p:sp>
        <p:nvSpPr>
          <p:cNvPr id="4" name="Slide Number Placeholder 3"/>
          <p:cNvSpPr>
            <a:spLocks noGrp="1"/>
          </p:cNvSpPr>
          <p:nvPr>
            <p:ph type="sldNum" sz="quarter" idx="10"/>
          </p:nvPr>
        </p:nvSpPr>
        <p:spPr/>
        <p:txBody>
          <a:bodyPr/>
          <a:lstStyle/>
          <a:p>
            <a:fld id="{F083895D-2474-C641-AD44-1D08E3F0788E}" type="slidenum">
              <a:rPr lang="en-US" smtClean="0"/>
              <a:t>7</a:t>
            </a:fld>
            <a:endParaRPr lang="en-US"/>
          </a:p>
        </p:txBody>
      </p:sp>
    </p:spTree>
    <p:extLst>
      <p:ext uri="{BB962C8B-B14F-4D97-AF65-F5344CB8AC3E}">
        <p14:creationId xmlns:p14="http://schemas.microsoft.com/office/powerpoint/2010/main" val="3460715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our list of neutral keywords, we found the same thing.  Except leashes.  It should be noted that the presence of leash was positively correlated with tone. We often found that leash articles were about why leashes were required (positive/neutral articles).</a:t>
            </a:r>
          </a:p>
          <a:p>
            <a:endParaRPr lang="en-US" baseline="0" dirty="0" smtClean="0"/>
          </a:p>
          <a:p>
            <a:r>
              <a:rPr lang="en-US" baseline="0" dirty="0" smtClean="0"/>
              <a:t>But, for our negative list, we found that the words stall, dispute, and delay were negatively correlated with tone.  So when these words were in an article the tone of the article was more likely to be negative.</a:t>
            </a:r>
            <a:endParaRPr lang="en-US" dirty="0"/>
          </a:p>
        </p:txBody>
      </p:sp>
      <p:sp>
        <p:nvSpPr>
          <p:cNvPr id="4" name="Slide Number Placeholder 3"/>
          <p:cNvSpPr>
            <a:spLocks noGrp="1"/>
          </p:cNvSpPr>
          <p:nvPr>
            <p:ph type="sldNum" sz="quarter" idx="10"/>
          </p:nvPr>
        </p:nvSpPr>
        <p:spPr/>
        <p:txBody>
          <a:bodyPr/>
          <a:lstStyle/>
          <a:p>
            <a:fld id="{F083895D-2474-C641-AD44-1D08E3F0788E}" type="slidenum">
              <a:rPr lang="en-US" smtClean="0"/>
              <a:t>27</a:t>
            </a:fld>
            <a:endParaRPr lang="en-US"/>
          </a:p>
        </p:txBody>
      </p:sp>
    </p:spTree>
    <p:extLst>
      <p:ext uri="{BB962C8B-B14F-4D97-AF65-F5344CB8AC3E}">
        <p14:creationId xmlns:p14="http://schemas.microsoft.com/office/powerpoint/2010/main" val="2261701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a:t>
            </a:r>
            <a:r>
              <a:rPr lang="en-US" baseline="0" dirty="0" smtClean="0"/>
              <a:t> noted the types of messages we read that were positive or negative.</a:t>
            </a:r>
            <a:endParaRPr lang="en-US" dirty="0"/>
          </a:p>
        </p:txBody>
      </p:sp>
      <p:sp>
        <p:nvSpPr>
          <p:cNvPr id="4" name="Slide Number Placeholder 3"/>
          <p:cNvSpPr>
            <a:spLocks noGrp="1"/>
          </p:cNvSpPr>
          <p:nvPr>
            <p:ph type="sldNum" sz="quarter" idx="10"/>
          </p:nvPr>
        </p:nvSpPr>
        <p:spPr/>
        <p:txBody>
          <a:bodyPr/>
          <a:lstStyle/>
          <a:p>
            <a:fld id="{F083895D-2474-C641-AD44-1D08E3F0788E}" type="slidenum">
              <a:rPr lang="en-US" smtClean="0"/>
              <a:t>28</a:t>
            </a:fld>
            <a:endParaRPr lang="en-US"/>
          </a:p>
        </p:txBody>
      </p:sp>
    </p:spTree>
    <p:extLst>
      <p:ext uri="{BB962C8B-B14F-4D97-AF65-F5344CB8AC3E}">
        <p14:creationId xmlns:p14="http://schemas.microsoft.com/office/powerpoint/2010/main" val="1450467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a:t>
            </a:r>
            <a:r>
              <a:rPr lang="en-US" sz="1200" kern="1200" baseline="0" dirty="0" smtClean="0">
                <a:solidFill>
                  <a:schemeClr val="tx1"/>
                </a:solidFill>
                <a:effectLst/>
                <a:latin typeface="+mn-lt"/>
                <a:ea typeface="+mn-ea"/>
                <a:cs typeface="+mn-cs"/>
              </a:rPr>
              <a:t> the n=199 </a:t>
            </a:r>
            <a:r>
              <a:rPr lang="en-US" sz="1200" kern="1200" dirty="0" smtClean="0">
                <a:solidFill>
                  <a:schemeClr val="tx1"/>
                </a:solidFill>
                <a:effectLst/>
                <a:latin typeface="+mn-lt"/>
                <a:ea typeface="+mn-ea"/>
                <a:cs typeface="+mn-cs"/>
              </a:rPr>
              <a:t>articles analyzed, the vast majority were print media type(78%)</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11%</a:t>
            </a:r>
            <a:r>
              <a:rPr lang="en-US" sz="1200" kern="1200" baseline="0" dirty="0" smtClean="0">
                <a:solidFill>
                  <a:schemeClr val="tx1"/>
                </a:solidFill>
                <a:effectLst/>
                <a:latin typeface="+mn-lt"/>
                <a:ea typeface="+mn-ea"/>
                <a:cs typeface="+mn-cs"/>
              </a:rPr>
              <a:t> of the articles were TV.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5% of the articles were </a:t>
            </a:r>
            <a:r>
              <a:rPr lang="en-US" sz="1200" kern="1200" dirty="0" smtClean="0">
                <a:solidFill>
                  <a:schemeClr val="tx1"/>
                </a:solidFill>
                <a:effectLst/>
                <a:latin typeface="+mn-lt"/>
                <a:ea typeface="+mn-ea"/>
                <a:cs typeface="+mn-cs"/>
              </a:rPr>
              <a:t>“other” media type category, which included magazines and online-based news sources .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each of the articles were Op-Ed/Editorial and Radio</a:t>
            </a:r>
            <a:endParaRPr lang="en-US" dirty="0"/>
          </a:p>
        </p:txBody>
      </p:sp>
      <p:sp>
        <p:nvSpPr>
          <p:cNvPr id="4" name="Slide Number Placeholder 3"/>
          <p:cNvSpPr>
            <a:spLocks noGrp="1"/>
          </p:cNvSpPr>
          <p:nvPr>
            <p:ph type="sldNum" sz="quarter" idx="10"/>
          </p:nvPr>
        </p:nvSpPr>
        <p:spPr/>
        <p:txBody>
          <a:bodyPr/>
          <a:lstStyle/>
          <a:p>
            <a:fld id="{F083895D-2474-C641-AD44-1D08E3F0788E}" type="slidenum">
              <a:rPr lang="en-US" smtClean="0"/>
              <a:t>9</a:t>
            </a:fld>
            <a:endParaRPr lang="en-US"/>
          </a:p>
        </p:txBody>
      </p:sp>
    </p:spTree>
    <p:extLst>
      <p:ext uri="{BB962C8B-B14F-4D97-AF65-F5344CB8AC3E}">
        <p14:creationId xmlns:p14="http://schemas.microsoft.com/office/powerpoint/2010/main" val="204449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articles (96%)  were from the Northeast region (</a:t>
            </a:r>
            <a:r>
              <a:rPr lang="en-US" sz="1200" kern="1200" dirty="0" smtClean="0">
                <a:solidFill>
                  <a:schemeClr val="tx1"/>
                </a:solidFill>
                <a:effectLst/>
                <a:latin typeface="+mn-lt"/>
                <a:ea typeface="+mn-ea"/>
                <a:cs typeface="+mn-cs"/>
              </a:rPr>
              <a:t>Delaware, Maryland, New Jersey, New York, Massachusetts, Vermont, New Hampshire, Maine, Rhode Island, Connecticut, Pennsylvania, Maine, Virginia, West Virginia)</a:t>
            </a:r>
            <a:r>
              <a:rPr lang="en-US" dirty="0" smtClean="0">
                <a:effectLst/>
              </a:rPr>
              <a:t> </a:t>
            </a:r>
          </a:p>
          <a:p>
            <a:endParaRPr lang="en-US" dirty="0" smtClean="0">
              <a:effectLst/>
            </a:endParaRPr>
          </a:p>
          <a:p>
            <a:r>
              <a:rPr lang="en-US" dirty="0" smtClean="0"/>
              <a:t>Only 4% were from the Southeast</a:t>
            </a:r>
            <a:r>
              <a:rPr lang="en-US" baseline="0" dirty="0" smtClean="0"/>
              <a:t> region (</a:t>
            </a:r>
            <a:r>
              <a:rPr lang="en-US" sz="1200" kern="1200" dirty="0" smtClean="0">
                <a:solidFill>
                  <a:schemeClr val="tx1"/>
                </a:solidFill>
                <a:effectLst/>
                <a:latin typeface="+mn-lt"/>
                <a:ea typeface="+mn-ea"/>
                <a:cs typeface="+mn-cs"/>
              </a:rPr>
              <a:t>Tennessee, Kentucky, South Carolina, North Carolina, Georgia, Alabama, Mississippi, Arkansas, Louisiana, Florida)</a:t>
            </a:r>
            <a:endParaRPr lang="en-US" dirty="0"/>
          </a:p>
        </p:txBody>
      </p:sp>
      <p:sp>
        <p:nvSpPr>
          <p:cNvPr id="4" name="Slide Number Placeholder 3"/>
          <p:cNvSpPr>
            <a:spLocks noGrp="1"/>
          </p:cNvSpPr>
          <p:nvPr>
            <p:ph type="sldNum" sz="quarter" idx="10"/>
          </p:nvPr>
        </p:nvSpPr>
        <p:spPr/>
        <p:txBody>
          <a:bodyPr/>
          <a:lstStyle/>
          <a:p>
            <a:fld id="{F083895D-2474-C641-AD44-1D08E3F0788E}" type="slidenum">
              <a:rPr lang="en-US" smtClean="0"/>
              <a:t>10</a:t>
            </a:fld>
            <a:endParaRPr lang="en-US"/>
          </a:p>
        </p:txBody>
      </p:sp>
    </p:spTree>
    <p:extLst>
      <p:ext uri="{BB962C8B-B14F-4D97-AF65-F5344CB8AC3E}">
        <p14:creationId xmlns:p14="http://schemas.microsoft.com/office/powerpoint/2010/main" val="1611939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of the articles published</a:t>
            </a:r>
            <a:r>
              <a:rPr lang="en-US" baseline="0" dirty="0" smtClean="0"/>
              <a:t> during plover breeding/nesting season(</a:t>
            </a:r>
            <a:r>
              <a:rPr lang="en-US" sz="1200" kern="1200" dirty="0" smtClean="0">
                <a:solidFill>
                  <a:schemeClr val="tx1"/>
                </a:solidFill>
                <a:effectLst/>
                <a:latin typeface="+mn-lt"/>
                <a:ea typeface="+mn-ea"/>
                <a:cs typeface="+mn-cs"/>
              </a:rPr>
              <a:t>March—August)</a:t>
            </a:r>
          </a:p>
          <a:p>
            <a:r>
              <a:rPr lang="en-US" sz="1200" kern="1200" dirty="0" smtClean="0">
                <a:solidFill>
                  <a:schemeClr val="tx1"/>
                </a:solidFill>
                <a:effectLst/>
                <a:latin typeface="+mn-lt"/>
                <a:ea typeface="+mn-ea"/>
                <a:cs typeface="+mn-cs"/>
              </a:rPr>
              <a:t>28%</a:t>
            </a:r>
            <a:r>
              <a:rPr lang="en-US" sz="1200" kern="1200" baseline="0" dirty="0" smtClean="0">
                <a:solidFill>
                  <a:schemeClr val="tx1"/>
                </a:solidFill>
                <a:effectLst/>
                <a:latin typeface="+mn-lt"/>
                <a:ea typeface="+mn-ea"/>
                <a:cs typeface="+mn-cs"/>
              </a:rPr>
              <a:t> during the wintering season(</a:t>
            </a:r>
            <a:r>
              <a:rPr lang="en-US" sz="1200" kern="1200" dirty="0" smtClean="0">
                <a:solidFill>
                  <a:schemeClr val="tx1"/>
                </a:solidFill>
                <a:effectLst/>
                <a:latin typeface="+mn-lt"/>
                <a:ea typeface="+mn-ea"/>
                <a:cs typeface="+mn-cs"/>
              </a:rPr>
              <a:t>September—February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083895D-2474-C641-AD44-1D08E3F0788E}" type="slidenum">
              <a:rPr lang="en-US" smtClean="0"/>
              <a:t>11</a:t>
            </a:fld>
            <a:endParaRPr lang="en-US"/>
          </a:p>
        </p:txBody>
      </p:sp>
    </p:spTree>
    <p:extLst>
      <p:ext uri="{BB962C8B-B14F-4D97-AF65-F5344CB8AC3E}">
        <p14:creationId xmlns:p14="http://schemas.microsoft.com/office/powerpoint/2010/main" val="555309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Most of the articles (73%) are from USFWS non-target media, i.e., they are not media sources with which the UFSWS frequently coordinates. </a:t>
            </a:r>
          </a:p>
          <a:p>
            <a:r>
              <a:rPr lang="en-US" sz="1200" kern="1200" dirty="0" smtClean="0">
                <a:solidFill>
                  <a:schemeClr val="tx1"/>
                </a:solidFill>
                <a:effectLst/>
                <a:latin typeface="+mn-lt"/>
                <a:ea typeface="+mn-ea"/>
                <a:cs typeface="+mn-cs"/>
              </a:rPr>
              <a:t>13% of the articles were written by media sources that the USFWS regularly coordinates with(Portland Press Herald, Associated Press, Bangor Daily News, Boston Globe, Cape Cod Times) </a:t>
            </a:r>
          </a:p>
          <a:p>
            <a:r>
              <a:rPr lang="en-US" sz="1200" kern="1200" dirty="0" smtClean="0">
                <a:solidFill>
                  <a:schemeClr val="tx1"/>
                </a:solidFill>
                <a:effectLst/>
                <a:latin typeface="+mn-lt"/>
                <a:ea typeface="+mn-ea"/>
                <a:cs typeface="+mn-cs"/>
              </a:rPr>
              <a:t>14% the articles were written by media sources that the USFWS coordinated with in 2014 specifically due to issues on Fire Island and Maine(</a:t>
            </a:r>
            <a:r>
              <a:rPr lang="en-US" sz="1200" kern="1200" dirty="0" err="1" smtClean="0">
                <a:solidFill>
                  <a:schemeClr val="tx1"/>
                </a:solidFill>
                <a:effectLst/>
                <a:latin typeface="+mn-lt"/>
                <a:ea typeface="+mn-ea"/>
                <a:cs typeface="+mn-cs"/>
              </a:rPr>
              <a:t>KeepMECurrent</a:t>
            </a:r>
            <a:r>
              <a:rPr lang="en-US" sz="1200" kern="1200" dirty="0" smtClean="0">
                <a:solidFill>
                  <a:schemeClr val="tx1"/>
                </a:solidFill>
                <a:effectLst/>
                <a:latin typeface="+mn-lt"/>
                <a:ea typeface="+mn-ea"/>
                <a:cs typeface="+mn-cs"/>
              </a:rPr>
              <a:t>, Press of Atlantic City, News Day, </a:t>
            </a:r>
            <a:r>
              <a:rPr lang="en-US" sz="1200" kern="1200" dirty="0" err="1" smtClean="0">
                <a:solidFill>
                  <a:schemeClr val="tx1"/>
                </a:solidFill>
                <a:effectLst/>
                <a:latin typeface="+mn-lt"/>
                <a:ea typeface="+mn-ea"/>
                <a:cs typeface="+mn-cs"/>
              </a:rPr>
              <a:t>Mainely</a:t>
            </a:r>
            <a:r>
              <a:rPr lang="en-US" sz="1200" kern="1200" dirty="0" smtClean="0">
                <a:solidFill>
                  <a:schemeClr val="tx1"/>
                </a:solidFill>
                <a:effectLst/>
                <a:latin typeface="+mn-lt"/>
                <a:ea typeface="+mn-ea"/>
                <a:cs typeface="+mn-cs"/>
              </a:rPr>
              <a:t> Media/Scarborough Leader, Wicked Local/Cape </a:t>
            </a:r>
            <a:r>
              <a:rPr lang="en-US" sz="1200" kern="1200" dirty="0" err="1" smtClean="0">
                <a:solidFill>
                  <a:schemeClr val="tx1"/>
                </a:solidFill>
                <a:effectLst/>
                <a:latin typeface="+mn-lt"/>
                <a:ea typeface="+mn-ea"/>
                <a:cs typeface="+mn-cs"/>
              </a:rPr>
              <a:t>Codder</a:t>
            </a:r>
            <a:r>
              <a:rPr lang="en-US" sz="1200" kern="1200" dirty="0" smtClean="0">
                <a:solidFill>
                  <a:schemeClr val="tx1"/>
                </a:solidFill>
                <a:effectLst/>
                <a:latin typeface="+mn-lt"/>
                <a:ea typeface="+mn-ea"/>
                <a:cs typeface="+mn-cs"/>
              </a:rPr>
              <a:t>/Orleans). </a:t>
            </a:r>
            <a:endParaRPr lang="en-US" dirty="0"/>
          </a:p>
        </p:txBody>
      </p:sp>
      <p:sp>
        <p:nvSpPr>
          <p:cNvPr id="4" name="Slide Number Placeholder 3"/>
          <p:cNvSpPr>
            <a:spLocks noGrp="1"/>
          </p:cNvSpPr>
          <p:nvPr>
            <p:ph type="sldNum" sz="quarter" idx="10"/>
          </p:nvPr>
        </p:nvSpPr>
        <p:spPr/>
        <p:txBody>
          <a:bodyPr/>
          <a:lstStyle/>
          <a:p>
            <a:fld id="{F083895D-2474-C641-AD44-1D08E3F0788E}" type="slidenum">
              <a:rPr lang="en-US" smtClean="0"/>
              <a:t>12</a:t>
            </a:fld>
            <a:endParaRPr lang="en-US"/>
          </a:p>
        </p:txBody>
      </p:sp>
    </p:spTree>
    <p:extLst>
      <p:ext uri="{BB962C8B-B14F-4D97-AF65-F5344CB8AC3E}">
        <p14:creationId xmlns:p14="http://schemas.microsoft.com/office/powerpoint/2010/main" val="1926769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60% of the articles exhibited a neutral headline. Positive headlines were observed in 26%,</a:t>
            </a:r>
            <a:r>
              <a:rPr lang="en-US" sz="1200" kern="1200" baseline="0" dirty="0" smtClean="0">
                <a:solidFill>
                  <a:schemeClr val="tx1"/>
                </a:solidFill>
                <a:effectLst/>
                <a:latin typeface="+mn-lt"/>
                <a:ea typeface="+mn-ea"/>
                <a:cs typeface="+mn-cs"/>
              </a:rPr>
              <a:t> and negative in just 13%.</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tone of the body of the articles was most frequently neutral as well (49%).</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positive tone of body was found to be only slightly less frequent (43%). Only 7% of the articles had a negative tone of body. </a:t>
            </a:r>
            <a:endParaRPr lang="en-US" dirty="0"/>
          </a:p>
        </p:txBody>
      </p:sp>
      <p:sp>
        <p:nvSpPr>
          <p:cNvPr id="4" name="Slide Number Placeholder 3"/>
          <p:cNvSpPr>
            <a:spLocks noGrp="1"/>
          </p:cNvSpPr>
          <p:nvPr>
            <p:ph type="sldNum" sz="quarter" idx="10"/>
          </p:nvPr>
        </p:nvSpPr>
        <p:spPr/>
        <p:txBody>
          <a:bodyPr/>
          <a:lstStyle/>
          <a:p>
            <a:fld id="{F083895D-2474-C641-AD44-1D08E3F0788E}" type="slidenum">
              <a:rPr lang="en-US" smtClean="0"/>
              <a:t>13</a:t>
            </a:fld>
            <a:endParaRPr lang="en-US"/>
          </a:p>
        </p:txBody>
      </p:sp>
    </p:spTree>
    <p:extLst>
      <p:ext uri="{BB962C8B-B14F-4D97-AF65-F5344CB8AC3E}">
        <p14:creationId xmlns:p14="http://schemas.microsoft.com/office/powerpoint/2010/main" val="44678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this analysis,</a:t>
            </a:r>
            <a:r>
              <a:rPr lang="en-US" sz="1200" kern="1200" baseline="0" dirty="0" smtClean="0">
                <a:solidFill>
                  <a:schemeClr val="tx1"/>
                </a:solidFill>
                <a:effectLst/>
                <a:latin typeface="+mn-lt"/>
                <a:ea typeface="+mn-ea"/>
                <a:cs typeface="+mn-cs"/>
              </a:rPr>
              <a:t> we determined whether each article had any positive, negative, or neutral quotes.  So they were coded as “yes” or “no” for each type of quote. As you can see, about half (44%) had positive quotes; 2/3 (68%) had neutral quotes; and only 8% had any neutral quotes.</a:t>
            </a:r>
            <a:endParaRPr lang="en-US" dirty="0"/>
          </a:p>
        </p:txBody>
      </p:sp>
      <p:sp>
        <p:nvSpPr>
          <p:cNvPr id="4" name="Slide Number Placeholder 3"/>
          <p:cNvSpPr>
            <a:spLocks noGrp="1"/>
          </p:cNvSpPr>
          <p:nvPr>
            <p:ph type="sldNum" sz="quarter" idx="10"/>
          </p:nvPr>
        </p:nvSpPr>
        <p:spPr/>
        <p:txBody>
          <a:bodyPr/>
          <a:lstStyle/>
          <a:p>
            <a:fld id="{F083895D-2474-C641-AD44-1D08E3F0788E}" type="slidenum">
              <a:rPr lang="en-US" smtClean="0"/>
              <a:t>14</a:t>
            </a:fld>
            <a:endParaRPr lang="en-US"/>
          </a:p>
        </p:txBody>
      </p:sp>
    </p:spTree>
    <p:extLst>
      <p:ext uri="{BB962C8B-B14F-4D97-AF65-F5344CB8AC3E}">
        <p14:creationId xmlns:p14="http://schemas.microsoft.com/office/powerpoint/2010/main" val="200389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Considering the tone in the headline, body, and quotes, we gave</a:t>
            </a:r>
            <a:r>
              <a:rPr lang="en-US" sz="1200" kern="1200" baseline="0" dirty="0" smtClean="0">
                <a:solidFill>
                  <a:schemeClr val="tx1"/>
                </a:solidFill>
                <a:effectLst/>
                <a:latin typeface="+mn-lt"/>
                <a:ea typeface="+mn-ea"/>
                <a:cs typeface="+mn-cs"/>
              </a:rPr>
              <a:t> an overall tone code. </a:t>
            </a:r>
            <a:r>
              <a:rPr lang="en-US" sz="1200" kern="1200" dirty="0" smtClean="0">
                <a:solidFill>
                  <a:schemeClr val="tx1"/>
                </a:solidFill>
                <a:effectLst/>
                <a:latin typeface="+mn-lt"/>
                <a:ea typeface="+mn-ea"/>
                <a:cs typeface="+mn-cs"/>
              </a:rPr>
              <a:t>The most frequent overall tone of the articles was positive (50%), with neutral articles second most frequent (45%), and negative the least frequent (6%). Again, only a small fraction of the overall tone of the articles were negative</a:t>
            </a:r>
            <a:endParaRPr lang="en-US" dirty="0"/>
          </a:p>
        </p:txBody>
      </p:sp>
      <p:sp>
        <p:nvSpPr>
          <p:cNvPr id="4" name="Slide Number Placeholder 3"/>
          <p:cNvSpPr>
            <a:spLocks noGrp="1"/>
          </p:cNvSpPr>
          <p:nvPr>
            <p:ph type="sldNum" sz="quarter" idx="10"/>
          </p:nvPr>
        </p:nvSpPr>
        <p:spPr/>
        <p:txBody>
          <a:bodyPr/>
          <a:lstStyle/>
          <a:p>
            <a:fld id="{F083895D-2474-C641-AD44-1D08E3F0788E}" type="slidenum">
              <a:rPr lang="en-US" smtClean="0"/>
              <a:t>15</a:t>
            </a:fld>
            <a:endParaRPr lang="en-US"/>
          </a:p>
        </p:txBody>
      </p:sp>
    </p:spTree>
    <p:extLst>
      <p:ext uri="{BB962C8B-B14F-4D97-AF65-F5344CB8AC3E}">
        <p14:creationId xmlns:p14="http://schemas.microsoft.com/office/powerpoint/2010/main" val="2296253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DC6B42-DCB3-A143-9CE6-B35BFD6FCA60}"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59894-6B97-3E40-B35F-D2DE725DCDB9}"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C6B42-DCB3-A143-9CE6-B35BFD6FCA60}"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59894-6B97-3E40-B35F-D2DE725DCD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DC6B42-DCB3-A143-9CE6-B35BFD6FCA60}"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59894-6B97-3E40-B35F-D2DE725DCD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C6B42-DCB3-A143-9CE6-B35BFD6FCA60}"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59894-6B97-3E40-B35F-D2DE725DCD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DC6B42-DCB3-A143-9CE6-B35BFD6FCA60}"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59894-6B97-3E40-B35F-D2DE725DCDB9}"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DC6B42-DCB3-A143-9CE6-B35BFD6FCA60}"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859894-6B97-3E40-B35F-D2DE725DCDB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DC6B42-DCB3-A143-9CE6-B35BFD6FCA60}" type="datetimeFigureOut">
              <a:rPr lang="en-US" smtClean="0"/>
              <a:t>1/21/16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859894-6B97-3E40-B35F-D2DE725DCDB9}"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DC6B42-DCB3-A143-9CE6-B35BFD6FCA60}" type="datetimeFigureOut">
              <a:rPr lang="en-US" smtClean="0"/>
              <a:t>1/21/16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859894-6B97-3E40-B35F-D2DE725DCD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C6B42-DCB3-A143-9CE6-B35BFD6FCA60}" type="datetimeFigureOut">
              <a:rPr lang="en-US" smtClean="0"/>
              <a:t>1/21/16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859894-6B97-3E40-B35F-D2DE725DCD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C6B42-DCB3-A143-9CE6-B35BFD6FCA60}"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859894-6B97-3E40-B35F-D2DE725DCDB9}"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C6B42-DCB3-A143-9CE6-B35BFD6FCA60}"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859894-6B97-3E40-B35F-D2DE725DCDB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5DC6B42-DCB3-A143-9CE6-B35BFD6FCA60}" type="datetimeFigureOut">
              <a:rPr lang="en-US" smtClean="0"/>
              <a:t>1/21/16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6859894-6B97-3E40-B35F-D2DE725DCDB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Analysis of Piping Plovers</a:t>
            </a:r>
            <a:endParaRPr lang="en-US" dirty="0"/>
          </a:p>
        </p:txBody>
      </p:sp>
      <p:sp>
        <p:nvSpPr>
          <p:cNvPr id="3" name="Content Placeholder 2"/>
          <p:cNvSpPr>
            <a:spLocks noGrp="1"/>
          </p:cNvSpPr>
          <p:nvPr>
            <p:ph idx="1"/>
          </p:nvPr>
        </p:nvSpPr>
        <p:spPr>
          <a:xfrm>
            <a:off x="457200" y="5967154"/>
            <a:ext cx="8229600" cy="1428996"/>
          </a:xfrm>
        </p:spPr>
        <p:txBody>
          <a:bodyPr>
            <a:normAutofit/>
          </a:bodyPr>
          <a:lstStyle/>
          <a:p>
            <a:pPr marL="0" indent="0">
              <a:buNone/>
            </a:pPr>
            <a:r>
              <a:rPr lang="en-US" sz="2000" dirty="0" smtClean="0"/>
              <a:t>By Dr. Ashley Dayer, </a:t>
            </a:r>
          </a:p>
          <a:p>
            <a:pPr marL="0" indent="0">
              <a:buNone/>
            </a:pPr>
            <a:r>
              <a:rPr lang="en-US" sz="2000" dirty="0" smtClean="0"/>
              <a:t>Emily Cosbar, and Alicia Williams</a:t>
            </a:r>
            <a:endParaRPr lang="en-US" sz="2000" dirty="0"/>
          </a:p>
        </p:txBody>
      </p:sp>
      <p:pic>
        <p:nvPicPr>
          <p:cNvPr id="6" name="Picture 5" descr="CL_logo_al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5692655"/>
            <a:ext cx="3872422" cy="1190745"/>
          </a:xfrm>
          <a:prstGeom prst="rect">
            <a:avLst/>
          </a:prstGeom>
        </p:spPr>
      </p:pic>
      <p:pic>
        <p:nvPicPr>
          <p:cNvPr id="4" name="Picture 3"/>
          <p:cNvPicPr>
            <a:picLocks noChangeAspect="1"/>
          </p:cNvPicPr>
          <p:nvPr/>
        </p:nvPicPr>
        <p:blipFill rotWithShape="1">
          <a:blip r:embed="rId3"/>
          <a:srcRect b="2984"/>
          <a:stretch/>
        </p:blipFill>
        <p:spPr>
          <a:xfrm>
            <a:off x="2507614" y="1524000"/>
            <a:ext cx="4395668" cy="4327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03334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0356078"/>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16455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3140945"/>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4989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Media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6079787"/>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3354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Tone: Percentages</a:t>
            </a:r>
            <a:endParaRPr lang="en-US" dirty="0"/>
          </a:p>
        </p:txBody>
      </p:sp>
      <p:graphicFrame>
        <p:nvGraphicFramePr>
          <p:cNvPr id="4" name="Chart 3" title="Percent Tone"/>
          <p:cNvGraphicFramePr/>
          <p:nvPr>
            <p:extLst>
              <p:ext uri="{D42A27DB-BD31-4B8C-83A1-F6EECF244321}">
                <p14:modId xmlns:p14="http://schemas.microsoft.com/office/powerpoint/2010/main" val="681039577"/>
              </p:ext>
            </p:extLst>
          </p:nvPr>
        </p:nvGraphicFramePr>
        <p:xfrm>
          <a:off x="1524000" y="1524000"/>
          <a:ext cx="6096000" cy="43496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89104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06783175"/>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a:spLocks noGrp="1"/>
          </p:cNvSpPr>
          <p:nvPr>
            <p:ph type="title"/>
          </p:nvPr>
        </p:nvSpPr>
        <p:spPr>
          <a:xfrm>
            <a:off x="457200" y="533400"/>
            <a:ext cx="8229600" cy="990600"/>
          </a:xfrm>
        </p:spPr>
        <p:txBody>
          <a:bodyPr/>
          <a:lstStyle/>
          <a:p>
            <a:r>
              <a:rPr lang="en-US" dirty="0" smtClean="0"/>
              <a:t>Tone: Quotes</a:t>
            </a:r>
            <a:endParaRPr lang="en-US" dirty="0"/>
          </a:p>
        </p:txBody>
      </p:sp>
    </p:spTree>
    <p:extLst>
      <p:ext uri="{BB962C8B-B14F-4D97-AF65-F5344CB8AC3E}">
        <p14:creationId xmlns:p14="http://schemas.microsoft.com/office/powerpoint/2010/main" val="33456113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Tone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0242647"/>
              </p:ext>
            </p:extLst>
          </p:nvPr>
        </p:nvGraphicFramePr>
        <p:xfrm>
          <a:off x="1978402" y="1524001"/>
          <a:ext cx="5511588" cy="5204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50463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Note: Overall Tone Considering Repeat Runs of Articles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7671855"/>
              </p:ext>
            </p:extLst>
          </p:nvPr>
        </p:nvGraphicFramePr>
        <p:xfrm>
          <a:off x="1978402" y="1653742"/>
          <a:ext cx="5511588" cy="5204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35071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Spokespeople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2342097"/>
              </p:ext>
            </p:extLst>
          </p:nvPr>
        </p:nvGraphicFramePr>
        <p:xfrm>
          <a:off x="457200" y="1591188"/>
          <a:ext cx="8229600" cy="4816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90032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39113824"/>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a:spLocks noGrp="1"/>
          </p:cNvSpPr>
          <p:nvPr>
            <p:ph type="title"/>
          </p:nvPr>
        </p:nvSpPr>
        <p:spPr>
          <a:xfrm>
            <a:off x="457200" y="533400"/>
            <a:ext cx="8229600" cy="990600"/>
          </a:xfrm>
        </p:spPr>
        <p:txBody>
          <a:bodyPr/>
          <a:lstStyle/>
          <a:p>
            <a:r>
              <a:rPr lang="en-US" dirty="0" smtClean="0"/>
              <a:t>Enemy Framing</a:t>
            </a:r>
            <a:endParaRPr lang="en-US" dirty="0"/>
          </a:p>
        </p:txBody>
      </p:sp>
    </p:spTree>
    <p:extLst>
      <p:ext uri="{BB962C8B-B14F-4D97-AF65-F5344CB8AC3E}">
        <p14:creationId xmlns:p14="http://schemas.microsoft.com/office/powerpoint/2010/main" val="1552715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Initial Analyses</a:t>
            </a:r>
            <a:endParaRPr lang="en-US" dirty="0"/>
          </a:p>
        </p:txBody>
      </p:sp>
      <p:pic>
        <p:nvPicPr>
          <p:cNvPr id="4" name="Picture 3"/>
          <p:cNvPicPr>
            <a:picLocks noChangeAspect="1"/>
          </p:cNvPicPr>
          <p:nvPr/>
        </p:nvPicPr>
        <p:blipFill rotWithShape="1">
          <a:blip r:embed="rId2"/>
          <a:srcRect t="20507" b="5226"/>
          <a:stretch/>
        </p:blipFill>
        <p:spPr>
          <a:xfrm>
            <a:off x="1117600" y="1524000"/>
            <a:ext cx="6892462" cy="5093150"/>
          </a:xfrm>
          <a:prstGeom prst="rect">
            <a:avLst/>
          </a:prstGeom>
        </p:spPr>
      </p:pic>
    </p:spTree>
    <p:extLst>
      <p:ext uri="{BB962C8B-B14F-4D97-AF65-F5344CB8AC3E}">
        <p14:creationId xmlns:p14="http://schemas.microsoft.com/office/powerpoint/2010/main" val="5572618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a:t>
            </a:r>
            <a:endParaRPr lang="en-US" dirty="0"/>
          </a:p>
        </p:txBody>
      </p:sp>
      <p:sp>
        <p:nvSpPr>
          <p:cNvPr id="3" name="Content Placeholder 2"/>
          <p:cNvSpPr>
            <a:spLocks noGrp="1"/>
          </p:cNvSpPr>
          <p:nvPr>
            <p:ph idx="1"/>
          </p:nvPr>
        </p:nvSpPr>
        <p:spPr>
          <a:xfrm>
            <a:off x="457200" y="1600200"/>
            <a:ext cx="8432362" cy="4389713"/>
          </a:xfrm>
        </p:spPr>
        <p:txBody>
          <a:bodyPr>
            <a:normAutofit/>
          </a:bodyPr>
          <a:lstStyle/>
          <a:p>
            <a:r>
              <a:rPr lang="en-US" dirty="0" smtClean="0"/>
              <a:t>Focus of study is to examine media coverage </a:t>
            </a:r>
            <a:r>
              <a:rPr lang="en-US" dirty="0"/>
              <a:t>of piping plover </a:t>
            </a:r>
            <a:r>
              <a:rPr lang="en-US" dirty="0" smtClean="0"/>
              <a:t>along the Atlantic Flyway</a:t>
            </a:r>
          </a:p>
          <a:p>
            <a:r>
              <a:rPr lang="en-US" dirty="0" smtClean="0"/>
              <a:t>Inform Communications Plan for piping plover</a:t>
            </a:r>
          </a:p>
          <a:p>
            <a:r>
              <a:rPr lang="en-US" dirty="0" smtClean="0"/>
              <a:t>Serve as a baseline measure for media coverage, before implementing strategies from new plan</a:t>
            </a:r>
          </a:p>
        </p:txBody>
      </p:sp>
    </p:spTree>
    <p:extLst>
      <p:ext uri="{BB962C8B-B14F-4D97-AF65-F5344CB8AC3E}">
        <p14:creationId xmlns:p14="http://schemas.microsoft.com/office/powerpoint/2010/main" val="24886892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Correlates of Overall Tone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5645806"/>
              </p:ext>
            </p:extLst>
          </p:nvPr>
        </p:nvGraphicFramePr>
        <p:xfrm>
          <a:off x="457200" y="1600200"/>
          <a:ext cx="8229600" cy="3606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Tone in other parts of article</a:t>
                      </a:r>
                      <a:endParaRPr lang="en-US" dirty="0"/>
                    </a:p>
                  </a:txBody>
                  <a:tcPr/>
                </a:tc>
                <a:tc>
                  <a:txBody>
                    <a:bodyPr/>
                    <a:lstStyle/>
                    <a:p>
                      <a:r>
                        <a:rPr lang="en-US" dirty="0" smtClean="0"/>
                        <a:t>Spokespeople</a:t>
                      </a:r>
                      <a:endParaRPr lang="en-US" dirty="0"/>
                    </a:p>
                  </a:txBody>
                  <a:tcPr/>
                </a:tc>
                <a:tc>
                  <a:txBody>
                    <a:bodyPr/>
                    <a:lstStyle/>
                    <a:p>
                      <a:r>
                        <a:rPr lang="en-US" dirty="0" smtClean="0"/>
                        <a:t>Characteristics</a:t>
                      </a:r>
                      <a:r>
                        <a:rPr lang="en-US" baseline="0" dirty="0" smtClean="0"/>
                        <a:t> of News Source</a:t>
                      </a:r>
                      <a:endParaRPr lang="en-US" dirty="0"/>
                    </a:p>
                  </a:txBody>
                  <a:tcPr/>
                </a:tc>
              </a:tr>
              <a:tr h="370840">
                <a:tc>
                  <a:txBody>
                    <a:bodyPr/>
                    <a:lstStyle/>
                    <a:p>
                      <a:r>
                        <a:rPr lang="en-US" dirty="0" smtClean="0"/>
                        <a:t>Headline                    .51</a:t>
                      </a:r>
                      <a:endParaRPr lang="en-US" dirty="0"/>
                    </a:p>
                  </a:txBody>
                  <a:tcPr/>
                </a:tc>
                <a:tc>
                  <a:txBody>
                    <a:bodyPr/>
                    <a:lstStyle/>
                    <a:p>
                      <a:r>
                        <a:rPr lang="en-US" dirty="0" smtClean="0"/>
                        <a:t>Local resident           N/S</a:t>
                      </a:r>
                      <a:endParaRPr lang="en-US" dirty="0"/>
                    </a:p>
                  </a:txBody>
                  <a:tcPr/>
                </a:tc>
                <a:tc>
                  <a:txBody>
                    <a:bodyPr/>
                    <a:lstStyle/>
                    <a:p>
                      <a:r>
                        <a:rPr lang="en-US" dirty="0" smtClean="0"/>
                        <a:t>Season                    N/S                   </a:t>
                      </a:r>
                      <a:endParaRPr lang="en-US" dirty="0"/>
                    </a:p>
                  </a:txBody>
                  <a:tcPr/>
                </a:tc>
              </a:tr>
              <a:tr h="370840">
                <a:tc>
                  <a:txBody>
                    <a:bodyPr/>
                    <a:lstStyle/>
                    <a:p>
                      <a:r>
                        <a:rPr lang="en-US" dirty="0" smtClean="0"/>
                        <a:t>Body</a:t>
                      </a:r>
                      <a:r>
                        <a:rPr lang="en-US" baseline="0" dirty="0" smtClean="0"/>
                        <a:t>                          .87</a:t>
                      </a:r>
                      <a:endParaRPr lang="en-US" dirty="0"/>
                    </a:p>
                  </a:txBody>
                  <a:tcPr/>
                </a:tc>
                <a:tc>
                  <a:txBody>
                    <a:bodyPr/>
                    <a:lstStyle/>
                    <a:p>
                      <a:r>
                        <a:rPr lang="en-US" dirty="0" smtClean="0"/>
                        <a:t>Local</a:t>
                      </a:r>
                      <a:r>
                        <a:rPr lang="en-US" baseline="0" dirty="0" smtClean="0"/>
                        <a:t> government    -.14</a:t>
                      </a:r>
                      <a:endParaRPr lang="en-US" dirty="0"/>
                    </a:p>
                  </a:txBody>
                  <a:tcPr/>
                </a:tc>
                <a:tc>
                  <a:txBody>
                    <a:bodyPr/>
                    <a:lstStyle/>
                    <a:p>
                      <a:r>
                        <a:rPr lang="en-US" dirty="0" smtClean="0">
                          <a:solidFill>
                            <a:schemeClr val="tx1"/>
                          </a:solidFill>
                        </a:rPr>
                        <a:t>Target                       N/S</a:t>
                      </a:r>
                      <a:endParaRPr lang="en-US" dirty="0">
                        <a:solidFill>
                          <a:schemeClr val="tx1"/>
                        </a:solidFill>
                      </a:endParaRPr>
                    </a:p>
                  </a:txBody>
                  <a:tcPr/>
                </a:tc>
              </a:tr>
              <a:tr h="370840">
                <a:tc>
                  <a:txBody>
                    <a:bodyPr/>
                    <a:lstStyle/>
                    <a:p>
                      <a:r>
                        <a:rPr lang="en-US" dirty="0" smtClean="0"/>
                        <a:t>Positive quotes </a:t>
                      </a:r>
                      <a:r>
                        <a:rPr lang="en-US" baseline="0" dirty="0" smtClean="0"/>
                        <a:t>        </a:t>
                      </a:r>
                      <a:r>
                        <a:rPr lang="en-US" dirty="0" smtClean="0"/>
                        <a:t>.44</a:t>
                      </a:r>
                      <a:endParaRPr lang="en-US" dirty="0"/>
                    </a:p>
                  </a:txBody>
                  <a:tcPr/>
                </a:tc>
                <a:tc>
                  <a:txBody>
                    <a:bodyPr/>
                    <a:lstStyle/>
                    <a:p>
                      <a:r>
                        <a:rPr lang="en-US" dirty="0" smtClean="0"/>
                        <a:t>State government      .23</a:t>
                      </a:r>
                      <a:endParaRPr lang="en-US" dirty="0"/>
                    </a:p>
                  </a:txBody>
                  <a:tcPr/>
                </a:tc>
                <a:tc>
                  <a:txBody>
                    <a:bodyPr/>
                    <a:lstStyle/>
                    <a:p>
                      <a:r>
                        <a:rPr lang="en-US" dirty="0" smtClean="0">
                          <a:solidFill>
                            <a:srgbClr val="292934"/>
                          </a:solidFill>
                        </a:rPr>
                        <a:t>Type                         N/S</a:t>
                      </a:r>
                      <a:endParaRPr lang="en-US" dirty="0">
                        <a:solidFill>
                          <a:srgbClr val="292934"/>
                        </a:solidFill>
                      </a:endParaRPr>
                    </a:p>
                  </a:txBody>
                  <a:tcPr/>
                </a:tc>
              </a:tr>
              <a:tr h="370840">
                <a:tc>
                  <a:txBody>
                    <a:bodyPr/>
                    <a:lstStyle/>
                    <a:p>
                      <a:r>
                        <a:rPr lang="en-US" dirty="0" smtClean="0"/>
                        <a:t>Neutral quotes </a:t>
                      </a:r>
                      <a:r>
                        <a:rPr lang="en-US" baseline="0" dirty="0" smtClean="0"/>
                        <a:t>       </a:t>
                      </a:r>
                      <a:r>
                        <a:rPr lang="en-US" dirty="0" smtClean="0"/>
                        <a:t> -.18</a:t>
                      </a:r>
                      <a:endParaRPr lang="en-US" dirty="0"/>
                    </a:p>
                  </a:txBody>
                  <a:tcPr/>
                </a:tc>
                <a:tc>
                  <a:txBody>
                    <a:bodyPr/>
                    <a:lstStyle/>
                    <a:p>
                      <a:r>
                        <a:rPr lang="en-US" dirty="0" smtClean="0"/>
                        <a:t>Federal</a:t>
                      </a:r>
                      <a:r>
                        <a:rPr lang="en-US" baseline="0" dirty="0" smtClean="0"/>
                        <a:t> (not FWS)    -.20</a:t>
                      </a:r>
                      <a:endParaRPr lang="en-US" dirty="0"/>
                    </a:p>
                  </a:txBody>
                  <a:tcPr/>
                </a:tc>
                <a:tc>
                  <a:txBody>
                    <a:bodyPr/>
                    <a:lstStyle/>
                    <a:p>
                      <a:r>
                        <a:rPr lang="en-US" dirty="0" smtClean="0"/>
                        <a:t>Unique</a:t>
                      </a:r>
                      <a:r>
                        <a:rPr lang="en-US" baseline="0" dirty="0" smtClean="0"/>
                        <a:t> visitors         N/S</a:t>
                      </a:r>
                      <a:endParaRPr lang="en-US" dirty="0"/>
                    </a:p>
                  </a:txBody>
                  <a:tcPr/>
                </a:tc>
              </a:tr>
              <a:tr h="370840">
                <a:tc>
                  <a:txBody>
                    <a:bodyPr/>
                    <a:lstStyle/>
                    <a:p>
                      <a:r>
                        <a:rPr lang="en-US" dirty="0" smtClean="0"/>
                        <a:t>Negative</a:t>
                      </a:r>
                      <a:r>
                        <a:rPr lang="en-US" baseline="0" dirty="0" smtClean="0"/>
                        <a:t> quotes       -.29</a:t>
                      </a:r>
                      <a:endParaRPr lang="en-US" dirty="0"/>
                    </a:p>
                  </a:txBody>
                  <a:tcPr/>
                </a:tc>
                <a:tc>
                  <a:txBody>
                    <a:bodyPr/>
                    <a:lstStyle/>
                    <a:p>
                      <a:r>
                        <a:rPr lang="en-US" dirty="0" smtClean="0"/>
                        <a:t>Federal (FWS)           .12</a:t>
                      </a:r>
                      <a:endParaRPr lang="en-US" dirty="0"/>
                    </a:p>
                  </a:txBody>
                  <a:tcPr/>
                </a:tc>
                <a:tc>
                  <a:txBody>
                    <a:bodyPr/>
                    <a:lstStyle/>
                    <a:p>
                      <a:endParaRPr lang="en-US" dirty="0"/>
                    </a:p>
                  </a:txBody>
                  <a:tcPr/>
                </a:tc>
              </a:tr>
              <a:tr h="370840">
                <a:tc>
                  <a:txBody>
                    <a:bodyPr/>
                    <a:lstStyle/>
                    <a:p>
                      <a:endParaRPr lang="en-US" dirty="0"/>
                    </a:p>
                  </a:txBody>
                  <a:tcPr/>
                </a:tc>
                <a:tc>
                  <a:txBody>
                    <a:bodyPr/>
                    <a:lstStyle/>
                    <a:p>
                      <a:r>
                        <a:rPr lang="en-US" dirty="0" smtClean="0"/>
                        <a:t>NGO                          N/S</a:t>
                      </a:r>
                      <a:endParaRPr lang="en-US" dirty="0"/>
                    </a:p>
                  </a:txBody>
                  <a:tcPr/>
                </a:tc>
                <a:tc>
                  <a:txBody>
                    <a:bodyPr/>
                    <a:lstStyle/>
                    <a:p>
                      <a:endParaRPr lang="en-US" dirty="0"/>
                    </a:p>
                  </a:txBody>
                  <a:tcPr/>
                </a:tc>
              </a:tr>
              <a:tr h="370840">
                <a:tc>
                  <a:txBody>
                    <a:bodyPr/>
                    <a:lstStyle/>
                    <a:p>
                      <a:endParaRPr lang="en-US" dirty="0"/>
                    </a:p>
                  </a:txBody>
                  <a:tcPr/>
                </a:tc>
                <a:tc>
                  <a:txBody>
                    <a:bodyPr/>
                    <a:lstStyle/>
                    <a:p>
                      <a:r>
                        <a:rPr lang="en-US" dirty="0" smtClean="0"/>
                        <a:t>Other                         N/S</a:t>
                      </a:r>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312770583"/>
              </p:ext>
            </p:extLst>
          </p:nvPr>
        </p:nvGraphicFramePr>
        <p:xfrm>
          <a:off x="457200" y="4465320"/>
          <a:ext cx="2743200" cy="1483360"/>
        </p:xfrm>
        <a:graphic>
          <a:graphicData uri="http://schemas.openxmlformats.org/drawingml/2006/table">
            <a:tbl>
              <a:tblPr firstRow="1" bandRow="1">
                <a:tableStyleId>{5C22544A-7EE6-4342-B048-85BDC9FD1C3A}</a:tableStyleId>
              </a:tblPr>
              <a:tblGrid>
                <a:gridCol w="2743200"/>
              </a:tblGrid>
              <a:tr h="370840">
                <a:tc>
                  <a:txBody>
                    <a:bodyPr/>
                    <a:lstStyle/>
                    <a:p>
                      <a:r>
                        <a:rPr lang="en-US" dirty="0" smtClean="0"/>
                        <a:t>Enemy</a:t>
                      </a:r>
                      <a:r>
                        <a:rPr lang="en-US" baseline="0" dirty="0" smtClean="0"/>
                        <a:t> Framing</a:t>
                      </a:r>
                      <a:endParaRPr lang="en-US" dirty="0"/>
                    </a:p>
                  </a:txBody>
                  <a:tcPr/>
                </a:tc>
              </a:tr>
              <a:tr h="370840">
                <a:tc>
                  <a:txBody>
                    <a:bodyPr/>
                    <a:lstStyle/>
                    <a:p>
                      <a:r>
                        <a:rPr lang="en-US" dirty="0" smtClean="0"/>
                        <a:t>Plover                       -.47</a:t>
                      </a:r>
                      <a:endParaRPr lang="en-US" dirty="0"/>
                    </a:p>
                  </a:txBody>
                  <a:tcPr/>
                </a:tc>
              </a:tr>
              <a:tr h="370840">
                <a:tc>
                  <a:txBody>
                    <a:bodyPr/>
                    <a:lstStyle/>
                    <a:p>
                      <a:r>
                        <a:rPr lang="en-US" dirty="0" smtClean="0"/>
                        <a:t>Laws                         N/S</a:t>
                      </a:r>
                      <a:endParaRPr lang="en-US" dirty="0"/>
                    </a:p>
                  </a:txBody>
                  <a:tcPr/>
                </a:tc>
              </a:tr>
              <a:tr h="370840">
                <a:tc>
                  <a:txBody>
                    <a:bodyPr/>
                    <a:lstStyle/>
                    <a:p>
                      <a:r>
                        <a:rPr lang="en-US" dirty="0" smtClean="0"/>
                        <a:t>Agency                      N/S</a:t>
                      </a:r>
                      <a:endParaRPr lang="en-US" dirty="0"/>
                    </a:p>
                  </a:txBody>
                  <a:tcPr/>
                </a:tc>
              </a:tr>
            </a:tbl>
          </a:graphicData>
        </a:graphic>
      </p:graphicFrame>
    </p:spTree>
    <p:extLst>
      <p:ext uri="{BB962C8B-B14F-4D97-AF65-F5344CB8AC3E}">
        <p14:creationId xmlns:p14="http://schemas.microsoft.com/office/powerpoint/2010/main" val="40809442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Best </a:t>
            </a:r>
            <a:r>
              <a:rPr lang="en-US" dirty="0"/>
              <a:t>Fit Model for Predicting Overall </a:t>
            </a:r>
            <a:r>
              <a:rPr lang="en-US" dirty="0" smtClean="0"/>
              <a:t>Tone</a:t>
            </a:r>
            <a:endParaRPr lang="en-US" dirty="0"/>
          </a:p>
        </p:txBody>
      </p:sp>
      <p:sp>
        <p:nvSpPr>
          <p:cNvPr id="3" name="Content Placeholder 2"/>
          <p:cNvSpPr>
            <a:spLocks noGrp="1"/>
          </p:cNvSpPr>
          <p:nvPr>
            <p:ph idx="1"/>
          </p:nvPr>
        </p:nvSpPr>
        <p:spPr/>
        <p:txBody>
          <a:bodyPr/>
          <a:lstStyle/>
          <a:p>
            <a:r>
              <a:rPr lang="en-US" dirty="0"/>
              <a:t>Step-wise regression analysis with all variables except those related to tone elsewhere in </a:t>
            </a:r>
            <a:r>
              <a:rPr lang="en-US" dirty="0" smtClean="0"/>
              <a:t>article</a:t>
            </a:r>
          </a:p>
          <a:p>
            <a:r>
              <a:rPr lang="en-US" dirty="0" smtClean="0"/>
              <a:t>R-square = 0.33</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78538968"/>
              </p:ext>
            </p:extLst>
          </p:nvPr>
        </p:nvGraphicFramePr>
        <p:xfrm>
          <a:off x="1779285" y="3078147"/>
          <a:ext cx="5536027" cy="3398853"/>
        </p:xfrm>
        <a:graphic>
          <a:graphicData uri="http://schemas.openxmlformats.org/drawingml/2006/table">
            <a:tbl>
              <a:tblPr firstRow="1" bandRow="1">
                <a:tableStyleId>{5C22544A-7EE6-4342-B048-85BDC9FD1C3A}</a:tableStyleId>
              </a:tblPr>
              <a:tblGrid>
                <a:gridCol w="3735893"/>
                <a:gridCol w="1800134"/>
              </a:tblGrid>
              <a:tr h="660895">
                <a:tc>
                  <a:txBody>
                    <a:bodyPr/>
                    <a:lstStyle/>
                    <a:p>
                      <a:endParaRPr lang="en-US" sz="1800" dirty="0">
                        <a:latin typeface="+mn-lt"/>
                      </a:endParaRPr>
                    </a:p>
                  </a:txBody>
                  <a:tcPr/>
                </a:tc>
                <a:tc>
                  <a:txBody>
                    <a:bodyPr/>
                    <a:lstStyle/>
                    <a:p>
                      <a:r>
                        <a:rPr lang="en-US" sz="1800" dirty="0" smtClean="0">
                          <a:latin typeface="+mn-lt"/>
                        </a:rPr>
                        <a:t>Standardized Beta</a:t>
                      </a:r>
                      <a:endParaRPr lang="en-US" sz="1800" dirty="0">
                        <a:latin typeface="+mn-lt"/>
                      </a:endParaRPr>
                    </a:p>
                  </a:txBody>
                  <a:tcPr/>
                </a:tc>
              </a:tr>
              <a:tr h="660895">
                <a:tc>
                  <a:txBody>
                    <a:bodyPr/>
                    <a:lstStyle/>
                    <a:p>
                      <a:pPr algn="l" fontAlgn="t"/>
                      <a:r>
                        <a:rPr lang="en-US" sz="1800" b="0" i="0" u="none" strike="noStrike" dirty="0">
                          <a:solidFill>
                            <a:srgbClr val="000000"/>
                          </a:solidFill>
                          <a:effectLst/>
                          <a:latin typeface="+mn-lt"/>
                        </a:rPr>
                        <a:t>Enemy framing, plovers</a:t>
                      </a:r>
                    </a:p>
                  </a:txBody>
                  <a:tcPr marL="12700" marR="12700" marT="12700" marB="0"/>
                </a:tc>
                <a:tc>
                  <a:txBody>
                    <a:bodyPr/>
                    <a:lstStyle/>
                    <a:p>
                      <a:pPr algn="r" fontAlgn="ctr"/>
                      <a:r>
                        <a:rPr lang="en-US" sz="1800" b="0" i="0" u="none" strike="noStrike" dirty="0">
                          <a:solidFill>
                            <a:srgbClr val="000000"/>
                          </a:solidFill>
                          <a:effectLst/>
                          <a:latin typeface="+mn-lt"/>
                        </a:rPr>
                        <a:t>-.</a:t>
                      </a:r>
                      <a:r>
                        <a:rPr lang="en-US" sz="1800" b="0" i="0" u="none" strike="noStrike" dirty="0" smtClean="0">
                          <a:solidFill>
                            <a:srgbClr val="000000"/>
                          </a:solidFill>
                          <a:effectLst/>
                          <a:latin typeface="+mn-lt"/>
                        </a:rPr>
                        <a:t>44</a:t>
                      </a:r>
                      <a:endParaRPr lang="en-US" sz="1800" b="0" i="0" u="none" strike="noStrike" dirty="0">
                        <a:solidFill>
                          <a:srgbClr val="000000"/>
                        </a:solidFill>
                        <a:effectLst/>
                        <a:latin typeface="+mn-lt"/>
                      </a:endParaRPr>
                    </a:p>
                  </a:txBody>
                  <a:tcPr marL="12700" marR="12700" marT="12700" marB="0" anchor="ctr"/>
                </a:tc>
              </a:tr>
              <a:tr h="701294">
                <a:tc>
                  <a:txBody>
                    <a:bodyPr/>
                    <a:lstStyle/>
                    <a:p>
                      <a:pPr algn="l" fontAlgn="t"/>
                      <a:r>
                        <a:rPr lang="en-US" sz="1800" b="0" i="0" u="none" strike="noStrike" dirty="0">
                          <a:solidFill>
                            <a:srgbClr val="000000"/>
                          </a:solidFill>
                          <a:effectLst/>
                          <a:latin typeface="+mn-lt"/>
                        </a:rPr>
                        <a:t>Spokesperson - federal government (non-USFWS)</a:t>
                      </a:r>
                    </a:p>
                  </a:txBody>
                  <a:tcPr marL="12700" marR="12700" marT="12700" marB="0"/>
                </a:tc>
                <a:tc>
                  <a:txBody>
                    <a:bodyPr/>
                    <a:lstStyle/>
                    <a:p>
                      <a:pPr algn="r" fontAlgn="ctr"/>
                      <a:r>
                        <a:rPr lang="en-US" sz="1800" b="0" i="0" u="none" strike="noStrike" dirty="0">
                          <a:solidFill>
                            <a:srgbClr val="000000"/>
                          </a:solidFill>
                          <a:effectLst/>
                          <a:latin typeface="+mn-lt"/>
                        </a:rPr>
                        <a:t>-</a:t>
                      </a:r>
                      <a:r>
                        <a:rPr lang="en-US" sz="1800" b="0" i="0" u="none" strike="noStrike" dirty="0" smtClean="0">
                          <a:solidFill>
                            <a:srgbClr val="000000"/>
                          </a:solidFill>
                          <a:effectLst/>
                          <a:latin typeface="+mn-lt"/>
                        </a:rPr>
                        <a:t>.19</a:t>
                      </a:r>
                      <a:endParaRPr lang="en-US" sz="1800" b="0" i="0" u="none" strike="noStrike" dirty="0">
                        <a:solidFill>
                          <a:srgbClr val="000000"/>
                        </a:solidFill>
                        <a:effectLst/>
                        <a:latin typeface="+mn-lt"/>
                      </a:endParaRPr>
                    </a:p>
                  </a:txBody>
                  <a:tcPr marL="12700" marR="12700" marT="12700" marB="0" anchor="ctr"/>
                </a:tc>
              </a:tr>
              <a:tr h="674475">
                <a:tc>
                  <a:txBody>
                    <a:bodyPr/>
                    <a:lstStyle/>
                    <a:p>
                      <a:pPr algn="l" fontAlgn="t"/>
                      <a:r>
                        <a:rPr lang="en-US" sz="1800" b="0" i="0" u="none" strike="noStrike" dirty="0">
                          <a:solidFill>
                            <a:srgbClr val="000000"/>
                          </a:solidFill>
                          <a:effectLst/>
                          <a:latin typeface="+mn-lt"/>
                        </a:rPr>
                        <a:t>Target </a:t>
                      </a:r>
                      <a:r>
                        <a:rPr lang="en-US" sz="1800" b="0" i="0" u="none" strike="noStrike" dirty="0" smtClean="0">
                          <a:solidFill>
                            <a:srgbClr val="000000"/>
                          </a:solidFill>
                          <a:effectLst/>
                          <a:latin typeface="+mn-lt"/>
                        </a:rPr>
                        <a:t>media</a:t>
                      </a:r>
                      <a:endParaRPr lang="en-US" sz="1800" b="0" i="0" u="none" strike="noStrike" dirty="0">
                        <a:solidFill>
                          <a:srgbClr val="000000"/>
                        </a:solidFill>
                        <a:effectLst/>
                        <a:latin typeface="+mn-lt"/>
                      </a:endParaRPr>
                    </a:p>
                  </a:txBody>
                  <a:tcPr marL="12700" marR="12700" marT="12700" marB="0"/>
                </a:tc>
                <a:tc>
                  <a:txBody>
                    <a:bodyPr/>
                    <a:lstStyle/>
                    <a:p>
                      <a:pPr algn="r" fontAlgn="ctr"/>
                      <a:r>
                        <a:rPr lang="en-US" sz="1800" b="0" i="0" u="none" strike="noStrike" dirty="0">
                          <a:solidFill>
                            <a:srgbClr val="000000"/>
                          </a:solidFill>
                          <a:effectLst/>
                          <a:latin typeface="+mn-lt"/>
                        </a:rPr>
                        <a:t>.</a:t>
                      </a:r>
                      <a:r>
                        <a:rPr lang="en-US" sz="1800" b="0" i="0" u="none" strike="noStrike" dirty="0" smtClean="0">
                          <a:solidFill>
                            <a:srgbClr val="000000"/>
                          </a:solidFill>
                          <a:effectLst/>
                          <a:latin typeface="+mn-lt"/>
                        </a:rPr>
                        <a:t>16</a:t>
                      </a:r>
                      <a:endParaRPr lang="en-US" sz="1800" b="0" i="0" u="none" strike="noStrike" dirty="0">
                        <a:solidFill>
                          <a:srgbClr val="000000"/>
                        </a:solidFill>
                        <a:effectLst/>
                        <a:latin typeface="+mn-lt"/>
                      </a:endParaRPr>
                    </a:p>
                  </a:txBody>
                  <a:tcPr marL="12700" marR="12700" marT="12700" marB="0" anchor="ctr"/>
                </a:tc>
              </a:tr>
              <a:tr h="701294">
                <a:tc>
                  <a:txBody>
                    <a:bodyPr/>
                    <a:lstStyle/>
                    <a:p>
                      <a:pPr algn="l" fontAlgn="t"/>
                      <a:r>
                        <a:rPr lang="en-US" sz="1800" b="0" i="0" u="none" strike="noStrike" dirty="0">
                          <a:solidFill>
                            <a:srgbClr val="000000"/>
                          </a:solidFill>
                          <a:effectLst/>
                          <a:latin typeface="+mn-lt"/>
                        </a:rPr>
                        <a:t>Spokesperson - state government (non-USFWS)</a:t>
                      </a:r>
                    </a:p>
                  </a:txBody>
                  <a:tcPr marL="12700" marR="12700" marT="12700" marB="0"/>
                </a:tc>
                <a:tc>
                  <a:txBody>
                    <a:bodyPr/>
                    <a:lstStyle/>
                    <a:p>
                      <a:pPr algn="r" fontAlgn="ctr"/>
                      <a:r>
                        <a:rPr lang="en-US" sz="1800" b="0" i="0" u="none" strike="noStrike" dirty="0">
                          <a:solidFill>
                            <a:srgbClr val="000000"/>
                          </a:solidFill>
                          <a:effectLst/>
                          <a:latin typeface="+mn-lt"/>
                        </a:rPr>
                        <a:t>.</a:t>
                      </a:r>
                      <a:r>
                        <a:rPr lang="en-US" sz="1800" b="0" i="0" u="none" strike="noStrike" dirty="0" smtClean="0">
                          <a:solidFill>
                            <a:srgbClr val="000000"/>
                          </a:solidFill>
                          <a:effectLst/>
                          <a:latin typeface="+mn-lt"/>
                        </a:rPr>
                        <a:t>14</a:t>
                      </a:r>
                      <a:endParaRPr lang="en-US" sz="1800" b="0" i="0" u="none" strike="noStrike" dirty="0">
                        <a:solidFill>
                          <a:srgbClr val="000000"/>
                        </a:solidFill>
                        <a:effectLst/>
                        <a:latin typeface="+mn-lt"/>
                      </a:endParaRPr>
                    </a:p>
                  </a:txBody>
                  <a:tcPr marL="12700" marR="12700" marT="12700" marB="0" anchor="ctr"/>
                </a:tc>
              </a:tr>
            </a:tbl>
          </a:graphicData>
        </a:graphic>
      </p:graphicFrame>
    </p:spTree>
    <p:extLst>
      <p:ext uri="{BB962C8B-B14F-4D97-AF65-F5344CB8AC3E}">
        <p14:creationId xmlns:p14="http://schemas.microsoft.com/office/powerpoint/2010/main" val="38853640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Profile negative articles</a:t>
            </a:r>
            <a:endParaRPr lang="en-US" dirty="0"/>
          </a:p>
        </p:txBody>
      </p:sp>
      <p:sp>
        <p:nvSpPr>
          <p:cNvPr id="3" name="Content Placeholder 2"/>
          <p:cNvSpPr>
            <a:spLocks noGrp="1"/>
          </p:cNvSpPr>
          <p:nvPr>
            <p:ph idx="1"/>
          </p:nvPr>
        </p:nvSpPr>
        <p:spPr/>
        <p:txBody>
          <a:bodyPr/>
          <a:lstStyle/>
          <a:p>
            <a:r>
              <a:rPr lang="en-US" dirty="0"/>
              <a:t>T-test of Positive (n = 96) vs. Negative (n=12) </a:t>
            </a:r>
            <a:r>
              <a:rPr lang="en-US" dirty="0" smtClean="0"/>
              <a:t>Articles *</a:t>
            </a:r>
            <a:r>
              <a:rPr lang="en-US" dirty="0"/>
              <a:t>only significant differences displayed</a:t>
            </a:r>
          </a:p>
          <a:p>
            <a:endParaRPr lang="en-US" dirty="0"/>
          </a:p>
        </p:txBody>
      </p:sp>
      <p:graphicFrame>
        <p:nvGraphicFramePr>
          <p:cNvPr id="4" name="Chart 3"/>
          <p:cNvGraphicFramePr/>
          <p:nvPr>
            <p:extLst>
              <p:ext uri="{D42A27DB-BD31-4B8C-83A1-F6EECF244321}">
                <p14:modId xmlns:p14="http://schemas.microsoft.com/office/powerpoint/2010/main" val="679962361"/>
              </p:ext>
            </p:extLst>
          </p:nvPr>
        </p:nvGraphicFramePr>
        <p:xfrm>
          <a:off x="1312343" y="247503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09797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Percentage </a:t>
            </a:r>
            <a:r>
              <a:rPr lang="en-US" dirty="0"/>
              <a:t>of </a:t>
            </a:r>
            <a:r>
              <a:rPr lang="en-US" dirty="0" smtClean="0"/>
              <a:t>all articles </a:t>
            </a:r>
            <a:r>
              <a:rPr lang="en-US" dirty="0"/>
              <a:t>with each key word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9057396"/>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66353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Percentage </a:t>
            </a:r>
            <a:r>
              <a:rPr lang="en-US" dirty="0"/>
              <a:t>of all articles with each key word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548223"/>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00987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Percentage </a:t>
            </a:r>
            <a:r>
              <a:rPr lang="en-US" dirty="0"/>
              <a:t>of all articles with each key word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8372699"/>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3997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Keyword Correlates of Tone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002550"/>
              </p:ext>
            </p:extLst>
          </p:nvPr>
        </p:nvGraphicFramePr>
        <p:xfrm>
          <a:off x="457200" y="1600200"/>
          <a:ext cx="8229600" cy="482092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r>
                        <a:rPr lang="en-US" dirty="0" smtClean="0"/>
                        <a:t>From Positive List</a:t>
                      </a:r>
                      <a:endParaRPr lang="en-US" dirty="0"/>
                    </a:p>
                  </a:txBody>
                  <a:tcPr/>
                </a:tc>
                <a:tc hMerge="1">
                  <a:txBody>
                    <a:bodyPr/>
                    <a:lstStyle/>
                    <a:p>
                      <a:endParaRPr lang="en-US" dirty="0"/>
                    </a:p>
                  </a:txBody>
                  <a:tcPr/>
                </a:tc>
              </a:tr>
              <a:tr h="37084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educat</a:t>
                      </a:r>
                      <a:r>
                        <a:rPr lang="en-US" sz="1800" kern="1200" dirty="0" smtClean="0">
                          <a:solidFill>
                            <a:schemeClr val="dk1"/>
                          </a:solidFill>
                          <a:effectLst/>
                          <a:latin typeface="+mn-lt"/>
                          <a:ea typeface="+mn-ea"/>
                          <a:cs typeface="+mn-cs"/>
                        </a:rPr>
                        <a:t>*                               .00</a:t>
                      </a:r>
                    </a:p>
                  </a:txBody>
                  <a:tcPr/>
                </a:tc>
                <a:tc>
                  <a:txBody>
                    <a:bodyPr/>
                    <a:lstStyle/>
                    <a:p>
                      <a:pPr algn="dist"/>
                      <a:r>
                        <a:rPr lang="en-US" dirty="0" smtClean="0"/>
                        <a:t>flexibility               N/S</a:t>
                      </a:r>
                      <a:endParaRPr lang="en-US" dirty="0"/>
                    </a:p>
                  </a:txBody>
                  <a:tcPr/>
                </a:tc>
              </a:tr>
              <a:tr h="370840">
                <a:tc>
                  <a:txBody>
                    <a:bodyPr/>
                    <a:lstStyle/>
                    <a:p>
                      <a:pPr algn="dist"/>
                      <a:r>
                        <a:rPr lang="en-US" dirty="0" smtClean="0"/>
                        <a:t>open             .00</a:t>
                      </a:r>
                      <a:endParaRPr lang="en-US" dirty="0"/>
                    </a:p>
                  </a:txBody>
                  <a:tcPr/>
                </a:tc>
                <a:tc>
                  <a:txBody>
                    <a:bodyPr/>
                    <a:lstStyle/>
                    <a:p>
                      <a:pPr algn="dist"/>
                      <a:r>
                        <a:rPr lang="en-US" dirty="0" smtClean="0"/>
                        <a:t>collaboration                 N/S</a:t>
                      </a:r>
                      <a:endParaRPr lang="en-US" dirty="0"/>
                    </a:p>
                  </a:txBody>
                  <a:tcPr/>
                </a:tc>
              </a:tr>
              <a:tr h="370840">
                <a:tc>
                  <a:txBody>
                    <a:bodyPr/>
                    <a:lstStyle/>
                    <a:p>
                      <a:pPr algn="dist"/>
                      <a:r>
                        <a:rPr lang="en-US" dirty="0" smtClean="0"/>
                        <a:t>threatened             N/S</a:t>
                      </a:r>
                      <a:endParaRPr lang="en-US" dirty="0"/>
                    </a:p>
                  </a:txBody>
                  <a:tcPr/>
                </a:tc>
                <a:tc>
                  <a:txBody>
                    <a:bodyPr/>
                    <a:lstStyle/>
                    <a:p>
                      <a:pPr algn="dist"/>
                      <a:r>
                        <a:rPr lang="en-US" dirty="0" smtClean="0"/>
                        <a:t>volunteer                 .00</a:t>
                      </a:r>
                      <a:endParaRPr lang="en-US" dirty="0"/>
                    </a:p>
                  </a:txBody>
                  <a:tcPr/>
                </a:tc>
              </a:tr>
              <a:tr h="370840">
                <a:tc>
                  <a:txBody>
                    <a:bodyPr/>
                    <a:lstStyle/>
                    <a:p>
                      <a:pPr algn="dist"/>
                      <a:r>
                        <a:rPr lang="en-US" dirty="0" err="1" smtClean="0"/>
                        <a:t>cooperat</a:t>
                      </a:r>
                      <a:r>
                        <a:rPr lang="en-US" dirty="0" smtClean="0"/>
                        <a:t>*            .00</a:t>
                      </a:r>
                      <a:endParaRPr lang="en-US" dirty="0"/>
                    </a:p>
                  </a:txBody>
                  <a:tcPr/>
                </a:tc>
                <a:tc>
                  <a:txBody>
                    <a:bodyPr/>
                    <a:lstStyle/>
                    <a:p>
                      <a:pPr algn="dist"/>
                      <a:r>
                        <a:rPr lang="en-US" dirty="0" smtClean="0"/>
                        <a:t>work together                            N/S</a:t>
                      </a:r>
                    </a:p>
                  </a:txBody>
                  <a:tcPr/>
                </a:tc>
              </a:tr>
              <a:tr h="370840">
                <a:tc>
                  <a:txBody>
                    <a:bodyPr/>
                    <a:lstStyle/>
                    <a:p>
                      <a:pPr algn="dist"/>
                      <a:r>
                        <a:rPr lang="en-US" dirty="0" smtClean="0"/>
                        <a:t>protect*            N/S</a:t>
                      </a:r>
                      <a:endParaRPr lang="en-US" dirty="0"/>
                    </a:p>
                  </a:txBody>
                  <a:tcPr/>
                </a:tc>
                <a:tc>
                  <a:txBody>
                    <a:bodyPr/>
                    <a:lstStyle/>
                    <a:p>
                      <a:pPr algn="dist"/>
                      <a:r>
                        <a:rPr lang="en-US" dirty="0" smtClean="0"/>
                        <a:t>Stewardship          N/S</a:t>
                      </a:r>
                      <a:endParaRPr lang="en-US" dirty="0"/>
                    </a:p>
                  </a:txBody>
                  <a:tcPr/>
                </a:tc>
              </a:tr>
              <a:tr h="370840">
                <a:tc>
                  <a:txBody>
                    <a:bodyPr/>
                    <a:lstStyle/>
                    <a:p>
                      <a:pPr algn="dist"/>
                      <a:r>
                        <a:rPr lang="en-US" dirty="0" smtClean="0"/>
                        <a:t>hope            N/S</a:t>
                      </a:r>
                      <a:endParaRPr lang="en-US" dirty="0"/>
                    </a:p>
                  </a:txBody>
                  <a:tcPr/>
                </a:tc>
                <a:tc>
                  <a:txBody>
                    <a:bodyPr/>
                    <a:lstStyle/>
                    <a:p>
                      <a:pPr algn="dist"/>
                      <a:r>
                        <a:rPr lang="en-US" dirty="0" smtClean="0"/>
                        <a:t>co-exist          N/S</a:t>
                      </a:r>
                      <a:endParaRPr lang="en-US" dirty="0"/>
                    </a:p>
                  </a:txBody>
                  <a:tcPr/>
                </a:tc>
              </a:tr>
              <a:tr h="370840">
                <a:tc>
                  <a:txBody>
                    <a:bodyPr/>
                    <a:lstStyle/>
                    <a:p>
                      <a:pPr algn="dist"/>
                      <a:r>
                        <a:rPr lang="en-US" dirty="0" smtClean="0"/>
                        <a:t>hard decisions                               N/S</a:t>
                      </a:r>
                      <a:endParaRPr lang="en-US" dirty="0"/>
                    </a:p>
                  </a:txBody>
                  <a:tcPr/>
                </a:tc>
                <a:tc>
                  <a:txBody>
                    <a:bodyPr/>
                    <a:lstStyle/>
                    <a:p>
                      <a:pPr algn="dist"/>
                      <a:r>
                        <a:rPr lang="en-US" dirty="0" smtClean="0"/>
                        <a:t>balance             N/S</a:t>
                      </a:r>
                      <a:endParaRPr lang="en-US" dirty="0"/>
                    </a:p>
                  </a:txBody>
                  <a:tcPr/>
                </a:tc>
              </a:tr>
              <a:tr h="370840">
                <a:tc>
                  <a:txBody>
                    <a:bodyPr/>
                    <a:lstStyle/>
                    <a:p>
                      <a:pPr algn="dist"/>
                      <a:r>
                        <a:rPr lang="en-US" dirty="0" err="1" smtClean="0"/>
                        <a:t>shar</a:t>
                      </a:r>
                      <a:r>
                        <a:rPr lang="en-US" dirty="0" smtClean="0"/>
                        <a:t>*                   .03</a:t>
                      </a:r>
                      <a:endParaRPr lang="en-US" dirty="0"/>
                    </a:p>
                  </a:txBody>
                  <a:tcPr/>
                </a:tc>
                <a:tc>
                  <a:txBody>
                    <a:bodyPr/>
                    <a:lstStyle/>
                    <a:p>
                      <a:endParaRPr lang="en-US"/>
                    </a:p>
                  </a:txBody>
                  <a:tcPr/>
                </a:tc>
              </a:tr>
              <a:tr h="370840">
                <a:tc>
                  <a:txBody>
                    <a:bodyPr/>
                    <a:lstStyle/>
                    <a:p>
                      <a:pPr algn="dist"/>
                      <a:r>
                        <a:rPr lang="en-US" dirty="0" smtClean="0"/>
                        <a:t>success             .00</a:t>
                      </a:r>
                    </a:p>
                  </a:txBody>
                  <a:tcPr/>
                </a:tc>
                <a:tc>
                  <a:txBody>
                    <a:bodyPr/>
                    <a:lstStyle/>
                    <a:p>
                      <a:endParaRPr lang="en-US" dirty="0"/>
                    </a:p>
                  </a:txBody>
                  <a:tcPr/>
                </a:tc>
              </a:tr>
              <a:tr h="370840">
                <a:tc>
                  <a:txBody>
                    <a:bodyPr/>
                    <a:lstStyle/>
                    <a:p>
                      <a:pPr algn="dist"/>
                      <a:r>
                        <a:rPr lang="en-US" dirty="0" smtClean="0"/>
                        <a:t>recover*                N/S</a:t>
                      </a:r>
                      <a:endParaRPr lang="en-US" dirty="0"/>
                    </a:p>
                  </a:txBody>
                  <a:tcPr/>
                </a:tc>
                <a:tc>
                  <a:txBody>
                    <a:bodyPr/>
                    <a:lstStyle/>
                    <a:p>
                      <a:endParaRPr lang="en-US" dirty="0"/>
                    </a:p>
                  </a:txBody>
                  <a:tcPr/>
                </a:tc>
              </a:tr>
              <a:tr h="370840">
                <a:tc>
                  <a:txBody>
                    <a:bodyPr/>
                    <a:lstStyle/>
                    <a:p>
                      <a:pPr algn="dist"/>
                      <a:r>
                        <a:rPr lang="en-US" dirty="0" smtClean="0"/>
                        <a:t>vulnerable                .00</a:t>
                      </a:r>
                      <a:endParaRPr lang="en-US" dirty="0"/>
                    </a:p>
                  </a:txBody>
                  <a:tcPr/>
                </a:tc>
                <a:tc>
                  <a:txBody>
                    <a:bodyPr/>
                    <a:lstStyle/>
                    <a:p>
                      <a:endParaRPr lang="en-US" dirty="0"/>
                    </a:p>
                  </a:txBody>
                  <a:tcPr/>
                </a:tc>
              </a:tr>
              <a:tr h="370840">
                <a:tc>
                  <a:txBody>
                    <a:bodyPr/>
                    <a:lstStyle/>
                    <a:p>
                      <a:pPr algn="dist"/>
                      <a:r>
                        <a:rPr lang="en-US" dirty="0" smtClean="0"/>
                        <a:t>respect              N/S</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01856304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Keyword Correlates of Tone Continued</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990036270"/>
              </p:ext>
            </p:extLst>
          </p:nvPr>
        </p:nvGraphicFramePr>
        <p:xfrm>
          <a:off x="457200" y="1600200"/>
          <a:ext cx="8229600" cy="4450080"/>
        </p:xfrm>
        <a:graphic>
          <a:graphicData uri="http://schemas.openxmlformats.org/drawingml/2006/table">
            <a:tbl>
              <a:tblPr firstRow="1" bandRow="1">
                <a:tableStyleId>{5C22544A-7EE6-4342-B048-85BDC9FD1C3A}</a:tableStyleId>
              </a:tblPr>
              <a:tblGrid>
                <a:gridCol w="4043134"/>
                <a:gridCol w="4186466"/>
              </a:tblGrid>
              <a:tr h="370840">
                <a:tc>
                  <a:txBody>
                    <a:bodyPr/>
                    <a:lstStyle/>
                    <a:p>
                      <a:r>
                        <a:rPr lang="en-US" dirty="0" smtClean="0"/>
                        <a:t>From Neutral List</a:t>
                      </a:r>
                      <a:endParaRPr lang="en-US" dirty="0"/>
                    </a:p>
                  </a:txBody>
                  <a:tcPr/>
                </a:tc>
                <a:tc>
                  <a:txBody>
                    <a:bodyPr/>
                    <a:lstStyle/>
                    <a:p>
                      <a:r>
                        <a:rPr lang="en-US" dirty="0" smtClean="0"/>
                        <a:t>From</a:t>
                      </a:r>
                      <a:r>
                        <a:rPr lang="en-US" baseline="0" dirty="0" smtClean="0"/>
                        <a:t> Negative List</a:t>
                      </a:r>
                      <a:endParaRPr lang="en-US" dirty="0"/>
                    </a:p>
                  </a:txBody>
                  <a:tcPr/>
                </a:tc>
              </a:tr>
              <a:tr h="370840">
                <a:tc>
                  <a:txBody>
                    <a:bodyPr/>
                    <a:lstStyle/>
                    <a:p>
                      <a:pPr algn="dist"/>
                      <a:r>
                        <a:rPr lang="en-US" dirty="0" smtClean="0"/>
                        <a:t>stake</a:t>
                      </a:r>
                      <a:r>
                        <a:rPr lang="en-US" baseline="0" dirty="0" smtClean="0"/>
                        <a:t> and twine                             n=0</a:t>
                      </a:r>
                      <a:endParaRPr lang="en-US" dirty="0"/>
                    </a:p>
                  </a:txBody>
                  <a:tcPr/>
                </a:tc>
                <a:tc>
                  <a:txBody>
                    <a:bodyPr/>
                    <a:lstStyle/>
                    <a:p>
                      <a:r>
                        <a:rPr lang="en-US" b="1" dirty="0" smtClean="0"/>
                        <a:t>stall*                                               -.17</a:t>
                      </a:r>
                      <a:endParaRPr lang="en-US" b="1" dirty="0"/>
                    </a:p>
                  </a:txBody>
                  <a:tcPr/>
                </a:tc>
              </a:tr>
              <a:tr h="370840">
                <a:tc>
                  <a:txBody>
                    <a:bodyPr/>
                    <a:lstStyle/>
                    <a:p>
                      <a:pPr algn="dist"/>
                      <a:r>
                        <a:rPr lang="en-US" dirty="0" smtClean="0"/>
                        <a:t>leash             .22</a:t>
                      </a:r>
                      <a:endParaRPr lang="en-US" dirty="0"/>
                    </a:p>
                  </a:txBody>
                  <a:tcPr/>
                </a:tc>
                <a:tc>
                  <a:txBody>
                    <a:bodyPr/>
                    <a:lstStyle/>
                    <a:p>
                      <a:r>
                        <a:rPr lang="en-US" b="1" dirty="0" smtClean="0"/>
                        <a:t>dispute                                           -.14</a:t>
                      </a:r>
                      <a:endParaRPr lang="en-US" b="1" dirty="0"/>
                    </a:p>
                  </a:txBody>
                  <a:tcPr/>
                </a:tc>
              </a:tr>
              <a:tr h="370840">
                <a:tc>
                  <a:txBody>
                    <a:bodyPr/>
                    <a:lstStyle/>
                    <a:p>
                      <a:pPr algn="dist"/>
                      <a:r>
                        <a:rPr lang="en-US" dirty="0" smtClean="0"/>
                        <a:t>trash             .02</a:t>
                      </a:r>
                      <a:endParaRPr lang="en-US" dirty="0"/>
                    </a:p>
                  </a:txBody>
                  <a:tcPr/>
                </a:tc>
                <a:tc>
                  <a:txBody>
                    <a:bodyPr/>
                    <a:lstStyle/>
                    <a:p>
                      <a:pPr algn="dist"/>
                      <a:r>
                        <a:rPr lang="en-US" dirty="0" smtClean="0"/>
                        <a:t>debate                   N/S</a:t>
                      </a:r>
                      <a:endParaRPr lang="en-US" dirty="0"/>
                    </a:p>
                  </a:txBody>
                  <a:tcPr/>
                </a:tc>
              </a:tr>
              <a:tr h="370840">
                <a:tc>
                  <a:txBody>
                    <a:bodyPr/>
                    <a:lstStyle/>
                    <a:p>
                      <a:pPr algn="dist"/>
                      <a:r>
                        <a:rPr lang="en-US" dirty="0" smtClean="0"/>
                        <a:t>predator            .02</a:t>
                      </a:r>
                      <a:endParaRPr lang="en-US" dirty="0"/>
                    </a:p>
                  </a:txBody>
                  <a:tcPr/>
                </a:tc>
                <a:tc>
                  <a:txBody>
                    <a:bodyPr/>
                    <a:lstStyle/>
                    <a:p>
                      <a:pPr algn="dist"/>
                      <a:r>
                        <a:rPr lang="en-US" dirty="0" smtClean="0"/>
                        <a:t>restrict*          N/S</a:t>
                      </a:r>
                      <a:endParaRPr lang="en-US" dirty="0"/>
                    </a:p>
                  </a:txBody>
                  <a:tcPr/>
                </a:tc>
              </a:tr>
              <a:tr h="370840">
                <a:tc>
                  <a:txBody>
                    <a:bodyPr/>
                    <a:lstStyle/>
                    <a:p>
                      <a:pPr algn="dist"/>
                      <a:r>
                        <a:rPr lang="en-US" dirty="0" smtClean="0"/>
                        <a:t>habitat               .02</a:t>
                      </a:r>
                      <a:endParaRPr lang="en-US" dirty="0"/>
                    </a:p>
                  </a:txBody>
                  <a:tcPr/>
                </a:tc>
                <a:tc>
                  <a:txBody>
                    <a:bodyPr/>
                    <a:lstStyle/>
                    <a:p>
                      <a:pPr algn="dist"/>
                      <a:r>
                        <a:rPr lang="en-US" dirty="0" smtClean="0"/>
                        <a:t>war             N/S</a:t>
                      </a:r>
                      <a:endParaRPr lang="en-US" dirty="0"/>
                    </a:p>
                  </a:txBody>
                  <a:tcPr/>
                </a:tc>
              </a:tr>
              <a:tr h="370840">
                <a:tc>
                  <a:txBody>
                    <a:bodyPr/>
                    <a:lstStyle/>
                    <a:p>
                      <a:pPr algn="dist"/>
                      <a:r>
                        <a:rPr lang="en-US" dirty="0" smtClean="0"/>
                        <a:t>Endangered Species Act               N/S</a:t>
                      </a:r>
                      <a:endParaRPr lang="en-US" dirty="0"/>
                    </a:p>
                  </a:txBody>
                  <a:tcPr/>
                </a:tc>
                <a:tc>
                  <a:txBody>
                    <a:bodyPr/>
                    <a:lstStyle/>
                    <a:p>
                      <a:pPr algn="dist"/>
                      <a:r>
                        <a:rPr lang="en-US" dirty="0" smtClean="0"/>
                        <a:t>tensions             N/S</a:t>
                      </a:r>
                      <a:endParaRPr lang="en-US" dirty="0"/>
                    </a:p>
                  </a:txBody>
                  <a:tcPr/>
                </a:tc>
              </a:tr>
              <a:tr h="370840">
                <a:tc>
                  <a:txBody>
                    <a:bodyPr/>
                    <a:lstStyle/>
                    <a:p>
                      <a:pPr algn="dist"/>
                      <a:r>
                        <a:rPr lang="en-US" dirty="0" smtClean="0"/>
                        <a:t>goal            .00</a:t>
                      </a:r>
                      <a:endParaRPr lang="en-US" dirty="0"/>
                    </a:p>
                  </a:txBody>
                  <a:tcPr/>
                </a:tc>
                <a:tc>
                  <a:txBody>
                    <a:bodyPr/>
                    <a:lstStyle/>
                    <a:p>
                      <a:pPr algn="dist"/>
                      <a:r>
                        <a:rPr lang="en-US" dirty="0" smtClean="0"/>
                        <a:t>ban*            N/S</a:t>
                      </a:r>
                      <a:endParaRPr lang="en-US" dirty="0"/>
                    </a:p>
                  </a:txBody>
                  <a:tcPr/>
                </a:tc>
              </a:tr>
              <a:tr h="370840">
                <a:tc>
                  <a:txBody>
                    <a:bodyPr/>
                    <a:lstStyle/>
                    <a:p>
                      <a:pPr algn="dist"/>
                      <a:r>
                        <a:rPr lang="en-US" dirty="0" smtClean="0"/>
                        <a:t>record             .01</a:t>
                      </a:r>
                      <a:endParaRPr lang="en-US" dirty="0"/>
                    </a:p>
                  </a:txBody>
                  <a:tcPr/>
                </a:tc>
                <a:tc>
                  <a:txBody>
                    <a:bodyPr/>
                    <a:lstStyle/>
                    <a:p>
                      <a:pPr algn="dist"/>
                      <a:r>
                        <a:rPr lang="en-US" b="1" dirty="0" smtClean="0"/>
                        <a:t>delay*          -.32</a:t>
                      </a:r>
                      <a:endParaRPr lang="en-US" b="1" dirty="0"/>
                    </a:p>
                  </a:txBody>
                  <a:tcPr/>
                </a:tc>
              </a:tr>
              <a:tr h="370840">
                <a:tc>
                  <a:txBody>
                    <a:bodyPr/>
                    <a:lstStyle/>
                    <a:p>
                      <a:pPr algn="dist"/>
                      <a:r>
                        <a:rPr lang="en-US" dirty="0" smtClean="0"/>
                        <a:t>decline                N/S</a:t>
                      </a:r>
                      <a:endParaRPr lang="en-US" dirty="0"/>
                    </a:p>
                  </a:txBody>
                  <a:tcPr/>
                </a:tc>
                <a:tc>
                  <a:txBody>
                    <a:bodyPr/>
                    <a:lstStyle/>
                    <a:p>
                      <a:pPr algn="dist"/>
                      <a:r>
                        <a:rPr lang="en-US" dirty="0" smtClean="0"/>
                        <a:t>block*            N/S</a:t>
                      </a:r>
                      <a:endParaRPr lang="en-US" dirty="0"/>
                    </a:p>
                  </a:txBody>
                  <a:tcPr/>
                </a:tc>
              </a:tr>
              <a:tr h="370840">
                <a:tc>
                  <a:txBody>
                    <a:bodyPr/>
                    <a:lstStyle/>
                    <a:p>
                      <a:pPr algn="dist"/>
                      <a:r>
                        <a:rPr lang="en-US" dirty="0" smtClean="0"/>
                        <a:t>fenced-off                  N/S</a:t>
                      </a:r>
                      <a:endParaRPr lang="en-US" dirty="0"/>
                    </a:p>
                  </a:txBody>
                  <a:tcPr/>
                </a:tc>
                <a:tc>
                  <a:txBody>
                    <a:bodyPr/>
                    <a:lstStyle/>
                    <a:p>
                      <a:endParaRPr lang="en-US" dirty="0"/>
                    </a:p>
                  </a:txBody>
                  <a:tcPr/>
                </a:tc>
              </a:tr>
              <a:tr h="370840">
                <a:tc>
                  <a:txBody>
                    <a:bodyPr/>
                    <a:lstStyle/>
                    <a:p>
                      <a:pPr algn="dist"/>
                      <a:r>
                        <a:rPr lang="en-US" dirty="0" smtClean="0"/>
                        <a:t>rare            .00</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2834251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dirty="0"/>
              <a:t>Messages We Read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2951264"/>
              </p:ext>
            </p:extLst>
          </p:nvPr>
        </p:nvGraphicFramePr>
        <p:xfrm>
          <a:off x="457200" y="1600200"/>
          <a:ext cx="4069080" cy="5056630"/>
        </p:xfrm>
        <a:graphic>
          <a:graphicData uri="http://schemas.openxmlformats.org/drawingml/2006/table">
            <a:tbl>
              <a:tblPr firstRow="1" bandRow="1">
                <a:tableStyleId>{5C22544A-7EE6-4342-B048-85BDC9FD1C3A}</a:tableStyleId>
              </a:tblPr>
              <a:tblGrid>
                <a:gridCol w="4069080"/>
              </a:tblGrid>
              <a:tr h="389715">
                <a:tc>
                  <a:txBody>
                    <a:bodyPr/>
                    <a:lstStyle/>
                    <a:p>
                      <a:r>
                        <a:rPr lang="en-US" dirty="0" smtClean="0"/>
                        <a:t>Positive</a:t>
                      </a:r>
                      <a:endParaRPr lang="en-US" dirty="0"/>
                    </a:p>
                  </a:txBody>
                  <a:tcPr/>
                </a:tc>
              </a:tr>
              <a:tr h="389715">
                <a:tc>
                  <a:txBody>
                    <a:bodyPr/>
                    <a:lstStyle/>
                    <a:p>
                      <a:r>
                        <a:rPr lang="en-US" dirty="0" smtClean="0"/>
                        <a:t>“Cotton balls on toothpick legs”</a:t>
                      </a:r>
                      <a:endParaRPr lang="en-US" dirty="0"/>
                    </a:p>
                  </a:txBody>
                  <a:tcPr/>
                </a:tc>
              </a:tr>
              <a:tr h="389715">
                <a:tc>
                  <a:txBody>
                    <a:bodyPr/>
                    <a:lstStyle/>
                    <a:p>
                      <a:r>
                        <a:rPr lang="en-US" dirty="0" smtClean="0"/>
                        <a:t>“Adorable”</a:t>
                      </a:r>
                      <a:endParaRPr lang="en-US" dirty="0"/>
                    </a:p>
                  </a:txBody>
                  <a:tcPr/>
                </a:tc>
              </a:tr>
              <a:tr h="677168">
                <a:tc>
                  <a:txBody>
                    <a:bodyPr/>
                    <a:lstStyle/>
                    <a:p>
                      <a:r>
                        <a:rPr lang="en-US" dirty="0" smtClean="0"/>
                        <a:t>Intelligent/Endearing </a:t>
                      </a:r>
                    </a:p>
                    <a:p>
                      <a:endParaRPr lang="en-US" dirty="0"/>
                    </a:p>
                  </a:txBody>
                  <a:tcPr/>
                </a:tc>
              </a:tr>
              <a:tr h="389715">
                <a:tc>
                  <a:txBody>
                    <a:bodyPr/>
                    <a:lstStyle/>
                    <a:p>
                      <a:r>
                        <a:rPr lang="en-US" dirty="0" smtClean="0"/>
                        <a:t>Easily</a:t>
                      </a:r>
                      <a:r>
                        <a:rPr lang="en-US" baseline="0" dirty="0" smtClean="0"/>
                        <a:t> scared, easily disturbed</a:t>
                      </a:r>
                      <a:endParaRPr lang="en-US" dirty="0"/>
                    </a:p>
                  </a:txBody>
                  <a:tcPr/>
                </a:tc>
              </a:tr>
              <a:tr h="389715">
                <a:tc>
                  <a:txBody>
                    <a:bodyPr/>
                    <a:lstStyle/>
                    <a:p>
                      <a:r>
                        <a:rPr lang="en-US" dirty="0" smtClean="0"/>
                        <a:t>Humans</a:t>
                      </a:r>
                      <a:r>
                        <a:rPr lang="en-US" baseline="0" dirty="0" smtClean="0"/>
                        <a:t> should share the beach</a:t>
                      </a:r>
                      <a:endParaRPr lang="en-US" dirty="0"/>
                    </a:p>
                  </a:txBody>
                  <a:tcPr/>
                </a:tc>
              </a:tr>
              <a:tr h="682002">
                <a:tc>
                  <a:txBody>
                    <a:bodyPr/>
                    <a:lstStyle/>
                    <a:p>
                      <a:r>
                        <a:rPr lang="en-US" dirty="0" smtClean="0"/>
                        <a:t>Beachgoers and plover advocates should cooperate</a:t>
                      </a:r>
                      <a:endParaRPr lang="en-US" dirty="0"/>
                    </a:p>
                  </a:txBody>
                  <a:tcPr/>
                </a:tc>
              </a:tr>
              <a:tr h="677168">
                <a:tc>
                  <a:txBody>
                    <a:bodyPr/>
                    <a:lstStyle/>
                    <a:p>
                      <a:r>
                        <a:rPr lang="en-US" dirty="0" smtClean="0"/>
                        <a:t>Plover breeding success is important</a:t>
                      </a:r>
                    </a:p>
                    <a:p>
                      <a:endParaRPr lang="en-US" dirty="0"/>
                    </a:p>
                  </a:txBody>
                  <a:tcPr/>
                </a:tc>
              </a:tr>
              <a:tr h="682002">
                <a:tc>
                  <a:txBody>
                    <a:bodyPr/>
                    <a:lstStyle/>
                    <a:p>
                      <a:r>
                        <a:rPr lang="en-US" dirty="0" smtClean="0"/>
                        <a:t>In need of rest/sanctuary after migration</a:t>
                      </a:r>
                      <a:endParaRPr lang="en-US" dirty="0"/>
                    </a:p>
                  </a:txBody>
                  <a:tcPr/>
                </a:tc>
              </a:tr>
              <a:tr h="389715">
                <a:tc>
                  <a:txBody>
                    <a:bodyPr/>
                    <a:lstStyle/>
                    <a:p>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85104254"/>
              </p:ext>
            </p:extLst>
          </p:nvPr>
        </p:nvGraphicFramePr>
        <p:xfrm>
          <a:off x="4526280" y="1600200"/>
          <a:ext cx="4069080" cy="5056628"/>
        </p:xfrm>
        <a:graphic>
          <a:graphicData uri="http://schemas.openxmlformats.org/drawingml/2006/table">
            <a:tbl>
              <a:tblPr firstRow="1" bandRow="1">
                <a:tableStyleId>{5C22544A-7EE6-4342-B048-85BDC9FD1C3A}</a:tableStyleId>
              </a:tblPr>
              <a:tblGrid>
                <a:gridCol w="4069080"/>
              </a:tblGrid>
              <a:tr h="397620">
                <a:tc>
                  <a:txBody>
                    <a:bodyPr/>
                    <a:lstStyle/>
                    <a:p>
                      <a:r>
                        <a:rPr lang="en-US" dirty="0" smtClean="0"/>
                        <a:t>Negative</a:t>
                      </a:r>
                      <a:endParaRPr lang="en-US" dirty="0"/>
                    </a:p>
                  </a:txBody>
                  <a:tcPr/>
                </a:tc>
              </a:tr>
              <a:tr h="397620">
                <a:tc>
                  <a:txBody>
                    <a:bodyPr/>
                    <a:lstStyle/>
                    <a:p>
                      <a:r>
                        <a:rPr lang="en-US" dirty="0" smtClean="0"/>
                        <a:t>Less</a:t>
                      </a:r>
                      <a:r>
                        <a:rPr lang="en-US" baseline="0" dirty="0" smtClean="0"/>
                        <a:t> important than human lives</a:t>
                      </a:r>
                      <a:endParaRPr lang="en-US" dirty="0"/>
                    </a:p>
                  </a:txBody>
                  <a:tcPr/>
                </a:tc>
              </a:tr>
              <a:tr h="397620">
                <a:tc>
                  <a:txBody>
                    <a:bodyPr/>
                    <a:lstStyle/>
                    <a:p>
                      <a:r>
                        <a:rPr lang="en-US" dirty="0" smtClean="0"/>
                        <a:t>Less important</a:t>
                      </a:r>
                      <a:r>
                        <a:rPr lang="en-US" baseline="0" dirty="0" smtClean="0"/>
                        <a:t> than pets</a:t>
                      </a:r>
                      <a:endParaRPr lang="en-US" dirty="0"/>
                    </a:p>
                  </a:txBody>
                  <a:tcPr/>
                </a:tc>
              </a:tr>
              <a:tr h="667727">
                <a:tc>
                  <a:txBody>
                    <a:bodyPr/>
                    <a:lstStyle/>
                    <a:p>
                      <a:r>
                        <a:rPr lang="en-US" dirty="0" smtClean="0"/>
                        <a:t>Less</a:t>
                      </a:r>
                      <a:r>
                        <a:rPr lang="en-US" baseline="0" dirty="0" smtClean="0"/>
                        <a:t> important than human recreational activities</a:t>
                      </a:r>
                      <a:endParaRPr lang="en-US" dirty="0"/>
                    </a:p>
                  </a:txBody>
                  <a:tcPr/>
                </a:tc>
              </a:tr>
              <a:tr h="397620">
                <a:tc>
                  <a:txBody>
                    <a:bodyPr/>
                    <a:lstStyle/>
                    <a:p>
                      <a:r>
                        <a:rPr lang="en-US" dirty="0" smtClean="0"/>
                        <a:t>“They can just go somewhere else”</a:t>
                      </a:r>
                      <a:endParaRPr lang="en-US" dirty="0"/>
                    </a:p>
                  </a:txBody>
                  <a:tcPr/>
                </a:tc>
              </a:tr>
              <a:tr h="397620">
                <a:tc>
                  <a:txBody>
                    <a:bodyPr/>
                    <a:lstStyle/>
                    <a:p>
                      <a:r>
                        <a:rPr lang="en-US" dirty="0" smtClean="0"/>
                        <a:t>Preventing</a:t>
                      </a:r>
                      <a:r>
                        <a:rPr lang="en-US" baseline="0" dirty="0" smtClean="0"/>
                        <a:t> development projects</a:t>
                      </a:r>
                      <a:endParaRPr lang="en-US" dirty="0"/>
                    </a:p>
                  </a:txBody>
                  <a:tcPr/>
                </a:tc>
              </a:tr>
              <a:tr h="667727">
                <a:tc>
                  <a:txBody>
                    <a:bodyPr/>
                    <a:lstStyle/>
                    <a:p>
                      <a:r>
                        <a:rPr lang="en-US" dirty="0" smtClean="0"/>
                        <a:t>Humans</a:t>
                      </a:r>
                      <a:r>
                        <a:rPr lang="en-US" baseline="0" dirty="0" smtClean="0"/>
                        <a:t> have a right to the beach</a:t>
                      </a:r>
                    </a:p>
                    <a:p>
                      <a:endParaRPr lang="en-US" dirty="0"/>
                    </a:p>
                  </a:txBody>
                  <a:tcPr/>
                </a:tc>
              </a:tr>
              <a:tr h="667727">
                <a:tc>
                  <a:txBody>
                    <a:bodyPr/>
                    <a:lstStyle/>
                    <a:p>
                      <a:r>
                        <a:rPr lang="en-US" dirty="0" smtClean="0"/>
                        <a:t>Laws prevent people from enjoying</a:t>
                      </a:r>
                      <a:r>
                        <a:rPr lang="en-US" baseline="0" dirty="0" smtClean="0"/>
                        <a:t> the beach</a:t>
                      </a:r>
                      <a:endParaRPr lang="en-US" dirty="0"/>
                    </a:p>
                  </a:txBody>
                  <a:tcPr/>
                </a:tc>
              </a:tr>
              <a:tr h="667727">
                <a:tc>
                  <a:txBody>
                    <a:bodyPr/>
                    <a:lstStyle/>
                    <a:p>
                      <a:r>
                        <a:rPr lang="en-US" dirty="0" smtClean="0"/>
                        <a:t>Preventing</a:t>
                      </a:r>
                      <a:r>
                        <a:rPr lang="en-US" baseline="0" dirty="0" smtClean="0"/>
                        <a:t> flooding and human safety is more important</a:t>
                      </a:r>
                      <a:endParaRPr lang="en-US" dirty="0"/>
                    </a:p>
                  </a:txBody>
                  <a:tcPr/>
                </a:tc>
              </a:tr>
              <a:tr h="397620">
                <a:tc>
                  <a:txBody>
                    <a:bodyPr/>
                    <a:lstStyle/>
                    <a:p>
                      <a:r>
                        <a:rPr lang="en-US" dirty="0" smtClean="0"/>
                        <a:t>Causing</a:t>
                      </a:r>
                      <a:r>
                        <a:rPr lang="en-US" baseline="0" dirty="0" smtClean="0"/>
                        <a:t> loss of tourism revenue</a:t>
                      </a:r>
                      <a:endParaRPr lang="en-US" dirty="0"/>
                    </a:p>
                  </a:txBody>
                  <a:tcPr/>
                </a:tc>
              </a:tr>
            </a:tbl>
          </a:graphicData>
        </a:graphic>
      </p:graphicFrame>
    </p:spTree>
    <p:extLst>
      <p:ext uri="{BB962C8B-B14F-4D97-AF65-F5344CB8AC3E}">
        <p14:creationId xmlns:p14="http://schemas.microsoft.com/office/powerpoint/2010/main" val="39979775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Media firm rating of tone vs. read fully</a:t>
            </a:r>
            <a:endParaRPr lang="en-US" dirty="0"/>
          </a:p>
        </p:txBody>
      </p:sp>
      <p:sp>
        <p:nvSpPr>
          <p:cNvPr id="3" name="Content Placeholder 2"/>
          <p:cNvSpPr>
            <a:spLocks noGrp="1"/>
          </p:cNvSpPr>
          <p:nvPr>
            <p:ph idx="1"/>
          </p:nvPr>
        </p:nvSpPr>
        <p:spPr/>
        <p:txBody>
          <a:bodyPr/>
          <a:lstStyle/>
          <a:p>
            <a:r>
              <a:rPr lang="en-US" dirty="0" smtClean="0"/>
              <a:t>A small positive correlation indicates to some degree but it’s worth the time to have a person read the article!</a:t>
            </a:r>
          </a:p>
          <a:p>
            <a:r>
              <a:rPr lang="en-US" dirty="0" smtClean="0"/>
              <a:t>r = .162 (p = .018)</a:t>
            </a:r>
            <a:endParaRPr lang="en-US" dirty="0"/>
          </a:p>
        </p:txBody>
      </p:sp>
      <p:pic>
        <p:nvPicPr>
          <p:cNvPr id="5" name="Picture 4" descr="Screen Shot 2015-12-08 at 9.03.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490" y="3223462"/>
            <a:ext cx="5626546" cy="3400057"/>
          </a:xfrm>
          <a:prstGeom prst="rect">
            <a:avLst/>
          </a:prstGeom>
        </p:spPr>
      </p:pic>
      <p:sp>
        <p:nvSpPr>
          <p:cNvPr id="6" name="Rectangle 5"/>
          <p:cNvSpPr/>
          <p:nvPr/>
        </p:nvSpPr>
        <p:spPr>
          <a:xfrm>
            <a:off x="4689022" y="3630466"/>
            <a:ext cx="716378" cy="748886"/>
          </a:xfrm>
          <a:prstGeom prst="rect">
            <a:avLst/>
          </a:prstGeom>
          <a:solidFill>
            <a:schemeClr val="accent1">
              <a:lumMod val="75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flipH="1">
            <a:off x="5405400" y="4379352"/>
            <a:ext cx="781504" cy="748886"/>
          </a:xfrm>
          <a:prstGeom prst="rect">
            <a:avLst/>
          </a:prstGeom>
          <a:gradFill flip="none" rotWithShape="1">
            <a:gsLst>
              <a:gs pos="0">
                <a:schemeClr val="accent1">
                  <a:shade val="70000"/>
                  <a:satMod val="150000"/>
                  <a:alpha val="30000"/>
                </a:schemeClr>
              </a:gs>
              <a:gs pos="34000">
                <a:schemeClr val="accent1">
                  <a:shade val="70000"/>
                  <a:satMod val="140000"/>
                  <a:alpha val="30000"/>
                </a:schemeClr>
              </a:gs>
              <a:gs pos="70000">
                <a:schemeClr val="accent1">
                  <a:tint val="100000"/>
                  <a:shade val="90000"/>
                  <a:satMod val="140000"/>
                  <a:alpha val="30000"/>
                </a:schemeClr>
              </a:gs>
              <a:gs pos="100000">
                <a:schemeClr val="accent1">
                  <a:tint val="100000"/>
                  <a:shade val="100000"/>
                  <a:satMod val="100000"/>
                  <a:alpha val="3000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186904" y="5128238"/>
            <a:ext cx="716378" cy="748886"/>
          </a:xfrm>
          <a:prstGeom prst="rect">
            <a:avLst/>
          </a:prstGeom>
          <a:solidFill>
            <a:srgbClr val="6B7D72">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802992" y="2854130"/>
            <a:ext cx="2442199" cy="369332"/>
          </a:xfrm>
          <a:prstGeom prst="rect">
            <a:avLst/>
          </a:prstGeom>
          <a:noFill/>
        </p:spPr>
        <p:txBody>
          <a:bodyPr wrap="square" rtlCol="0">
            <a:spAutoFit/>
          </a:bodyPr>
          <a:lstStyle/>
          <a:p>
            <a:r>
              <a:rPr lang="en-US" dirty="0" smtClean="0"/>
              <a:t>People read article</a:t>
            </a:r>
            <a:endParaRPr lang="en-US" dirty="0"/>
          </a:p>
        </p:txBody>
      </p:sp>
      <p:sp>
        <p:nvSpPr>
          <p:cNvPr id="10" name="TextBox 9"/>
          <p:cNvSpPr txBox="1"/>
          <p:nvPr/>
        </p:nvSpPr>
        <p:spPr>
          <a:xfrm>
            <a:off x="457200" y="4056186"/>
            <a:ext cx="1814833" cy="646331"/>
          </a:xfrm>
          <a:prstGeom prst="rect">
            <a:avLst/>
          </a:prstGeom>
          <a:noFill/>
        </p:spPr>
        <p:txBody>
          <a:bodyPr wrap="square" rtlCol="0">
            <a:spAutoFit/>
          </a:bodyPr>
          <a:lstStyle/>
          <a:p>
            <a:r>
              <a:rPr lang="en-US" dirty="0" smtClean="0"/>
              <a:t>Computer coded article</a:t>
            </a:r>
            <a:endParaRPr lang="en-US" dirty="0"/>
          </a:p>
        </p:txBody>
      </p:sp>
    </p:spTree>
    <p:extLst>
      <p:ext uri="{BB962C8B-B14F-4D97-AF65-F5344CB8AC3E}">
        <p14:creationId xmlns:p14="http://schemas.microsoft.com/office/powerpoint/2010/main" val="377993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Media Analysis?</a:t>
            </a:r>
            <a:endParaRPr lang="en-US" dirty="0"/>
          </a:p>
        </p:txBody>
      </p:sp>
      <p:sp>
        <p:nvSpPr>
          <p:cNvPr id="3" name="Content Placeholder 2"/>
          <p:cNvSpPr>
            <a:spLocks noGrp="1"/>
          </p:cNvSpPr>
          <p:nvPr>
            <p:ph idx="1"/>
          </p:nvPr>
        </p:nvSpPr>
        <p:spPr/>
        <p:txBody>
          <a:bodyPr/>
          <a:lstStyle/>
          <a:p>
            <a:r>
              <a:rPr lang="en-US" dirty="0"/>
              <a:t>Media content analysis as “systematic method to study mass media” (</a:t>
            </a:r>
            <a:r>
              <a:rPr lang="en-US" dirty="0" err="1"/>
              <a:t>Macnamara</a:t>
            </a:r>
            <a:r>
              <a:rPr lang="en-US" dirty="0"/>
              <a:t>, 2005)</a:t>
            </a:r>
          </a:p>
          <a:p>
            <a:r>
              <a:rPr lang="en-US" dirty="0"/>
              <a:t>“The analysis of what is contained in a message” (Prasad, 2008)</a:t>
            </a:r>
          </a:p>
          <a:p>
            <a:pPr lvl="1"/>
            <a:r>
              <a:rPr lang="en-US" dirty="0"/>
              <a:t>Requires fewer resources than longitudinal surveys with comparable data (Houston et al 2010)</a:t>
            </a:r>
          </a:p>
          <a:p>
            <a:pPr lvl="1"/>
            <a:r>
              <a:rPr lang="en-US" dirty="0"/>
              <a:t>Media contributes to “agenda-setting” for environmental issues (Houston et al 2010)</a:t>
            </a:r>
          </a:p>
          <a:p>
            <a:endParaRPr lang="en-US" dirty="0"/>
          </a:p>
        </p:txBody>
      </p:sp>
    </p:spTree>
    <p:extLst>
      <p:ext uri="{BB962C8B-B14F-4D97-AF65-F5344CB8AC3E}">
        <p14:creationId xmlns:p14="http://schemas.microsoft.com/office/powerpoint/2010/main" val="42551427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72616" y="1600200"/>
            <a:ext cx="8971384" cy="4876800"/>
          </a:xfrm>
        </p:spPr>
        <p:txBody>
          <a:bodyPr>
            <a:normAutofit fontScale="92500" lnSpcReduction="20000"/>
          </a:bodyPr>
          <a:lstStyle/>
          <a:p>
            <a:pPr marL="0" indent="0">
              <a:buNone/>
            </a:pPr>
            <a:r>
              <a:rPr lang="en-US" dirty="0" smtClean="0"/>
              <a:t>Main message: Doing well already. Much more positive than negative.</a:t>
            </a:r>
          </a:p>
          <a:p>
            <a:pPr marL="457200" indent="-457200">
              <a:buFont typeface="+mj-lt"/>
              <a:buAutoNum type="arabicPeriod"/>
            </a:pPr>
            <a:r>
              <a:rPr lang="en-US" dirty="0" smtClean="0"/>
              <a:t>What are the correlates/predictors of the tone?</a:t>
            </a:r>
          </a:p>
          <a:p>
            <a:pPr lvl="2"/>
            <a:r>
              <a:rPr lang="en-US" dirty="0" smtClean="0"/>
              <a:t>Tone in other parts of article most important</a:t>
            </a:r>
          </a:p>
          <a:p>
            <a:pPr lvl="2"/>
            <a:r>
              <a:rPr lang="en-US" dirty="0" smtClean="0"/>
              <a:t>State agency tied to positive articles; non-USFWS federal to negative </a:t>
            </a:r>
          </a:p>
          <a:p>
            <a:pPr lvl="2"/>
            <a:r>
              <a:rPr lang="en-US" dirty="0" smtClean="0"/>
              <a:t>Plover as enemy</a:t>
            </a:r>
          </a:p>
          <a:p>
            <a:pPr lvl="2"/>
            <a:r>
              <a:rPr lang="en-US" dirty="0" smtClean="0"/>
              <a:t>News sources with a close working relationship and/or targeted were more positive</a:t>
            </a:r>
          </a:p>
          <a:p>
            <a:pPr marL="457200" indent="-457200">
              <a:buFont typeface="+mj-lt"/>
              <a:buAutoNum type="arabicPeriod"/>
            </a:pPr>
            <a:r>
              <a:rPr lang="en-US" dirty="0" smtClean="0"/>
              <a:t>How do negative articles differ from positive?</a:t>
            </a:r>
          </a:p>
          <a:p>
            <a:pPr lvl="2"/>
            <a:r>
              <a:rPr lang="en-US" dirty="0" smtClean="0"/>
              <a:t>Negative = Plover </a:t>
            </a:r>
            <a:r>
              <a:rPr lang="en-US" dirty="0"/>
              <a:t>as </a:t>
            </a:r>
            <a:r>
              <a:rPr lang="en-US" dirty="0" smtClean="0"/>
              <a:t>enemy</a:t>
            </a:r>
          </a:p>
          <a:p>
            <a:pPr lvl="2"/>
            <a:r>
              <a:rPr lang="en-US" dirty="0" smtClean="0"/>
              <a:t>Positive = State government and USFWS spokespeople</a:t>
            </a:r>
            <a:endParaRPr lang="en-US" dirty="0"/>
          </a:p>
          <a:p>
            <a:pPr marL="457200" indent="-457200">
              <a:buFont typeface="+mj-lt"/>
              <a:buAutoNum type="arabicPeriod"/>
            </a:pPr>
            <a:r>
              <a:rPr lang="en-US" dirty="0" smtClean="0"/>
              <a:t>What </a:t>
            </a:r>
            <a:r>
              <a:rPr lang="en-US" dirty="0"/>
              <a:t>are the messages used in positive articles vs. negative articles? </a:t>
            </a:r>
          </a:p>
          <a:p>
            <a:pPr lvl="2"/>
            <a:r>
              <a:rPr lang="en-US" dirty="0"/>
              <a:t>Messages of stalling and </a:t>
            </a:r>
            <a:r>
              <a:rPr lang="en-US" dirty="0" smtClean="0"/>
              <a:t>delaying and dispute </a:t>
            </a:r>
            <a:r>
              <a:rPr lang="en-US" dirty="0"/>
              <a:t>= negative</a:t>
            </a:r>
          </a:p>
          <a:p>
            <a:pPr lvl="2"/>
            <a:r>
              <a:rPr lang="en-US" dirty="0"/>
              <a:t>Surprisingly, leashes = positive</a:t>
            </a:r>
          </a:p>
          <a:p>
            <a:pPr marL="457200" indent="-457200">
              <a:buFont typeface="+mj-lt"/>
              <a:buAutoNum type="arabicPeriod"/>
            </a:pPr>
            <a:r>
              <a:rPr lang="en-US" dirty="0" smtClean="0"/>
              <a:t>Is </a:t>
            </a:r>
            <a:r>
              <a:rPr lang="en-US" dirty="0"/>
              <a:t>the media company’s rating of tone indicative of the tone when we read the article fully?</a:t>
            </a:r>
          </a:p>
          <a:p>
            <a:pPr lvl="2"/>
            <a:r>
              <a:rPr lang="en-US" dirty="0" smtClean="0"/>
              <a:t>To a small degree but it’s worth reading the article fully!</a:t>
            </a:r>
          </a:p>
        </p:txBody>
      </p:sp>
    </p:spTree>
    <p:extLst>
      <p:ext uri="{BB962C8B-B14F-4D97-AF65-F5344CB8AC3E}">
        <p14:creationId xmlns:p14="http://schemas.microsoft.com/office/powerpoint/2010/main" val="4197680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Effect transition="in" filter="fade">
                                      <p:cBhvr>
                                        <p:cTn id="71" dur="1000"/>
                                        <p:tgtEl>
                                          <p:spTgt spid="3">
                                            <p:txEl>
                                              <p:pRg st="10" end="10"/>
                                            </p:txEl>
                                          </p:spTgt>
                                        </p:tgtEl>
                                      </p:cBhvr>
                                    </p:animEffect>
                                    <p:anim calcmode="lin" valueType="num">
                                      <p:cBhvr>
                                        <p:cTn id="7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Effect transition="in" filter="fade">
                                      <p:cBhvr>
                                        <p:cTn id="78" dur="1000"/>
                                        <p:tgtEl>
                                          <p:spTgt spid="3">
                                            <p:txEl>
                                              <p:pRg st="11" end="11"/>
                                            </p:txEl>
                                          </p:spTgt>
                                        </p:tgtEl>
                                      </p:cBhvr>
                                    </p:animEffect>
                                    <p:anim calcmode="lin" valueType="num">
                                      <p:cBhvr>
                                        <p:cTn id="7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Effect transition="in" filter="fade">
                                      <p:cBhvr>
                                        <p:cTn id="85" dur="1000"/>
                                        <p:tgtEl>
                                          <p:spTgt spid="3">
                                            <p:txEl>
                                              <p:pRg st="12" end="12"/>
                                            </p:txEl>
                                          </p:spTgt>
                                        </p:tgtEl>
                                      </p:cBhvr>
                                    </p:animEffect>
                                    <p:anim calcmode="lin" valueType="num">
                                      <p:cBhvr>
                                        <p:cTn id="8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3">
                                            <p:txEl>
                                              <p:pRg st="13" end="13"/>
                                            </p:txEl>
                                          </p:spTgt>
                                        </p:tgtEl>
                                        <p:attrNameLst>
                                          <p:attrName>style.visibility</p:attrName>
                                        </p:attrNameLst>
                                      </p:cBhvr>
                                      <p:to>
                                        <p:strVal val="visible"/>
                                      </p:to>
                                    </p:set>
                                    <p:animEffect transition="in" filter="fade">
                                      <p:cBhvr>
                                        <p:cTn id="92" dur="1000"/>
                                        <p:tgtEl>
                                          <p:spTgt spid="3">
                                            <p:txEl>
                                              <p:pRg st="13" end="13"/>
                                            </p:txEl>
                                          </p:spTgt>
                                        </p:tgtEl>
                                      </p:cBhvr>
                                    </p:animEffect>
                                    <p:anim calcmode="lin" valueType="num">
                                      <p:cBhvr>
                                        <p:cTn id="9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4"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Capitalize on what you’ve been doing; plover media coverage is overwhelmingly positive.</a:t>
            </a:r>
          </a:p>
          <a:p>
            <a:pPr lvl="1"/>
            <a:r>
              <a:rPr lang="en-US" dirty="0" smtClean="0"/>
              <a:t>Except in issues of “stalling” or “delaying” storm recovery efforts </a:t>
            </a:r>
          </a:p>
          <a:p>
            <a:pPr lvl="1"/>
            <a:r>
              <a:rPr lang="en-US" dirty="0" smtClean="0"/>
              <a:t>Think about how to message around resiliency for people &amp; plovers (win-win situations)</a:t>
            </a:r>
          </a:p>
          <a:p>
            <a:r>
              <a:rPr lang="en-US" dirty="0" smtClean="0"/>
              <a:t>Continue to foster relationships with media sources</a:t>
            </a:r>
          </a:p>
          <a:p>
            <a:r>
              <a:rPr lang="en-US" dirty="0" smtClean="0"/>
              <a:t>Counter the negativity in articles (largely aimed at plovers) with positive plover messaging</a:t>
            </a:r>
          </a:p>
          <a:p>
            <a:r>
              <a:rPr lang="en-US" dirty="0" smtClean="0"/>
              <a:t>Consider more emotion-evoking messages</a:t>
            </a:r>
          </a:p>
          <a:p>
            <a:r>
              <a:rPr lang="en-US" dirty="0" smtClean="0"/>
              <a:t>Work more closely with state government who are in positive articles</a:t>
            </a:r>
          </a:p>
          <a:p>
            <a:r>
              <a:rPr lang="en-US" dirty="0" smtClean="0"/>
              <a:t>Consider how to create pro-plover advocates who will be positive local spokespeople (and counter advocates for other causes) </a:t>
            </a:r>
          </a:p>
          <a:p>
            <a:r>
              <a:rPr lang="en-US" dirty="0" smtClean="0"/>
              <a:t>For follow-up study on tone, follow same method &amp; don’t rely on media company’s tone information</a:t>
            </a:r>
          </a:p>
          <a:p>
            <a:endParaRPr lang="en-US" dirty="0" smtClean="0"/>
          </a:p>
        </p:txBody>
      </p:sp>
    </p:spTree>
    <p:extLst>
      <p:ext uri="{BB962C8B-B14F-4D97-AF65-F5344CB8AC3E}">
        <p14:creationId xmlns:p14="http://schemas.microsoft.com/office/powerpoint/2010/main" val="161421607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pic>
        <p:nvPicPr>
          <p:cNvPr id="4" name="Picture 3" descr="CL_logo_al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5692655"/>
            <a:ext cx="3872422" cy="1190745"/>
          </a:xfrm>
          <a:prstGeom prst="rect">
            <a:avLst/>
          </a:prstGeom>
        </p:spPr>
      </p:pic>
      <p:pic>
        <p:nvPicPr>
          <p:cNvPr id="5" name="Picture 4"/>
          <p:cNvPicPr>
            <a:picLocks noChangeAspect="1"/>
          </p:cNvPicPr>
          <p:nvPr/>
        </p:nvPicPr>
        <p:blipFill>
          <a:blip r:embed="rId3"/>
          <a:stretch>
            <a:fillRect/>
          </a:stretch>
        </p:blipFill>
        <p:spPr>
          <a:xfrm>
            <a:off x="1215331" y="1524000"/>
            <a:ext cx="6418040" cy="4147398"/>
          </a:xfrm>
          <a:prstGeom prst="rect">
            <a:avLst/>
          </a:prstGeom>
        </p:spPr>
      </p:pic>
    </p:spTree>
    <p:extLst>
      <p:ext uri="{BB962C8B-B14F-4D97-AF65-F5344CB8AC3E}">
        <p14:creationId xmlns:p14="http://schemas.microsoft.com/office/powerpoint/2010/main" val="28182471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Research Questions</a:t>
            </a:r>
            <a:endParaRPr lang="en-US"/>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What </a:t>
            </a:r>
            <a:r>
              <a:rPr lang="en-US" dirty="0"/>
              <a:t>are the </a:t>
            </a:r>
            <a:r>
              <a:rPr lang="en-US" dirty="0" smtClean="0"/>
              <a:t>predictors of </a:t>
            </a:r>
            <a:r>
              <a:rPr lang="en-US" dirty="0"/>
              <a:t>the tone (positive</a:t>
            </a:r>
            <a:r>
              <a:rPr lang="en-US" dirty="0" smtClean="0"/>
              <a:t>/neutral/negative</a:t>
            </a:r>
            <a:r>
              <a:rPr lang="en-US" dirty="0"/>
              <a:t>) </a:t>
            </a:r>
            <a:r>
              <a:rPr lang="en-US" dirty="0" smtClean="0"/>
              <a:t>in </a:t>
            </a:r>
            <a:r>
              <a:rPr lang="en-US" dirty="0"/>
              <a:t>a piping plover article?</a:t>
            </a:r>
          </a:p>
          <a:p>
            <a:pPr marL="457200" indent="-457200">
              <a:buFont typeface="+mj-lt"/>
              <a:buAutoNum type="arabicPeriod"/>
            </a:pPr>
            <a:r>
              <a:rPr lang="en-US" dirty="0" smtClean="0"/>
              <a:t>How do negative articles differ from positive articles?</a:t>
            </a:r>
          </a:p>
          <a:p>
            <a:pPr marL="457200" indent="-457200">
              <a:buFont typeface="+mj-lt"/>
              <a:buAutoNum type="arabicPeriod"/>
            </a:pPr>
            <a:r>
              <a:rPr lang="en-US" dirty="0"/>
              <a:t>What are the messages used in positive articles vs. negative articles? </a:t>
            </a:r>
          </a:p>
          <a:p>
            <a:pPr marL="457200" indent="-457200">
              <a:buFont typeface="+mj-lt"/>
              <a:buAutoNum type="arabicPeriod"/>
            </a:pPr>
            <a:r>
              <a:rPr lang="en-US" dirty="0" smtClean="0"/>
              <a:t>Is </a:t>
            </a:r>
            <a:r>
              <a:rPr lang="en-US" dirty="0"/>
              <a:t>the media company’s rating of tone indicative of the tone when </a:t>
            </a:r>
            <a:r>
              <a:rPr lang="en-US" dirty="0" smtClean="0"/>
              <a:t>people </a:t>
            </a:r>
            <a:r>
              <a:rPr lang="en-US" dirty="0"/>
              <a:t>read the article fully</a:t>
            </a:r>
            <a:r>
              <a:rPr lang="en-US" dirty="0" smtClean="0"/>
              <a:t>?</a:t>
            </a:r>
            <a:endParaRPr lang="en-US" dirty="0"/>
          </a:p>
          <a:p>
            <a:endParaRPr lang="en-US" dirty="0"/>
          </a:p>
        </p:txBody>
      </p:sp>
    </p:spTree>
    <p:extLst>
      <p:ext uri="{BB962C8B-B14F-4D97-AF65-F5344CB8AC3E}">
        <p14:creationId xmlns:p14="http://schemas.microsoft.com/office/powerpoint/2010/main" val="1649990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Methods</a:t>
            </a:r>
            <a:endParaRPr lang="en-US" dirty="0"/>
          </a:p>
        </p:txBody>
      </p:sp>
      <p:sp>
        <p:nvSpPr>
          <p:cNvPr id="3" name="Content Placeholder 2"/>
          <p:cNvSpPr>
            <a:spLocks noGrp="1"/>
          </p:cNvSpPr>
          <p:nvPr>
            <p:ph idx="1"/>
          </p:nvPr>
        </p:nvSpPr>
        <p:spPr>
          <a:xfrm>
            <a:off x="457199" y="1600199"/>
            <a:ext cx="8519453" cy="5092625"/>
          </a:xfrm>
        </p:spPr>
        <p:txBody>
          <a:bodyPr>
            <a:normAutofit/>
          </a:bodyPr>
          <a:lstStyle/>
          <a:p>
            <a:r>
              <a:rPr lang="en-US" dirty="0"/>
              <a:t>Articles </a:t>
            </a:r>
            <a:r>
              <a:rPr lang="en-US" dirty="0" smtClean="0"/>
              <a:t>were </a:t>
            </a:r>
            <a:r>
              <a:rPr lang="en-US" dirty="0"/>
              <a:t>collected by </a:t>
            </a:r>
            <a:r>
              <a:rPr lang="en-US" dirty="0" err="1" smtClean="0"/>
              <a:t>Meltwater</a:t>
            </a:r>
            <a:r>
              <a:rPr lang="en-US" dirty="0" smtClean="0"/>
              <a:t> Group</a:t>
            </a:r>
            <a:endParaRPr lang="en-US" dirty="0"/>
          </a:p>
          <a:p>
            <a:pPr lvl="1"/>
            <a:r>
              <a:rPr lang="en-US" dirty="0" smtClean="0"/>
              <a:t>3187 </a:t>
            </a:r>
            <a:r>
              <a:rPr lang="en-US" dirty="0"/>
              <a:t>articles from January 2014 through September </a:t>
            </a:r>
            <a:r>
              <a:rPr lang="en-US" dirty="0" smtClean="0"/>
              <a:t>2015</a:t>
            </a:r>
          </a:p>
          <a:p>
            <a:pPr lvl="1"/>
            <a:r>
              <a:rPr lang="en-US" dirty="0" smtClean="0"/>
              <a:t>Social media not included in the system</a:t>
            </a:r>
          </a:p>
          <a:p>
            <a:pPr lvl="1"/>
            <a:r>
              <a:rPr lang="en-US" dirty="0" smtClean="0"/>
              <a:t>Provided links, source, circulation, and pre-defined key words</a:t>
            </a:r>
          </a:p>
          <a:p>
            <a:r>
              <a:rPr lang="en-US" dirty="0" smtClean="0"/>
              <a:t>Articles were selected for analysis (n = 199)</a:t>
            </a:r>
          </a:p>
          <a:p>
            <a:pPr lvl="1"/>
            <a:r>
              <a:rPr lang="en-US" dirty="0"/>
              <a:t>B</a:t>
            </a:r>
            <a:r>
              <a:rPr lang="en-US" dirty="0" smtClean="0"/>
              <a:t>ased on their focus on piping plovers and geography (NE &amp; SE)</a:t>
            </a:r>
            <a:endParaRPr lang="en-US" dirty="0"/>
          </a:p>
          <a:p>
            <a:pPr lvl="1"/>
            <a:r>
              <a:rPr lang="en-US" dirty="0" smtClean="0"/>
              <a:t>Randomly select one article if re-run in multiple sources</a:t>
            </a:r>
          </a:p>
          <a:p>
            <a:pPr lvl="1"/>
            <a:r>
              <a:rPr lang="en-US" dirty="0" smtClean="0"/>
              <a:t>Articles excluded if no link to full text</a:t>
            </a:r>
          </a:p>
          <a:p>
            <a:r>
              <a:rPr lang="en-US" dirty="0" smtClean="0"/>
              <a:t>Developed coding scheme and two coders read all articles</a:t>
            </a:r>
          </a:p>
          <a:p>
            <a:pPr lvl="1"/>
            <a:r>
              <a:rPr lang="en-US" dirty="0" smtClean="0"/>
              <a:t>Coded for tone of headline, body, quotes, and overall, as well as “enemy framing”, spokesperson, media type, and season</a:t>
            </a:r>
          </a:p>
          <a:p>
            <a:pPr lvl="2"/>
            <a:r>
              <a:rPr lang="en-US" dirty="0"/>
              <a:t>“Tone</a:t>
            </a:r>
            <a:r>
              <a:rPr lang="en-US" dirty="0" smtClean="0"/>
              <a:t>” defined positive, neutral or negative attitude </a:t>
            </a:r>
            <a:r>
              <a:rPr lang="en-US" i="1" dirty="0" smtClean="0"/>
              <a:t>towards plovers</a:t>
            </a:r>
          </a:p>
          <a:p>
            <a:pPr lvl="1"/>
            <a:r>
              <a:rPr lang="en-US" dirty="0" smtClean="0"/>
              <a:t>Coders </a:t>
            </a:r>
            <a:r>
              <a:rPr lang="en-US" dirty="0"/>
              <a:t>met periodically to discuss their discrepancies</a:t>
            </a:r>
          </a:p>
          <a:p>
            <a:pPr lvl="1"/>
            <a:endParaRPr lang="en-US" dirty="0"/>
          </a:p>
          <a:p>
            <a:pPr lvl="1"/>
            <a:endParaRPr lang="en-US" dirty="0"/>
          </a:p>
        </p:txBody>
      </p:sp>
    </p:spTree>
    <p:extLst>
      <p:ext uri="{BB962C8B-B14F-4D97-AF65-F5344CB8AC3E}">
        <p14:creationId xmlns:p14="http://schemas.microsoft.com/office/powerpoint/2010/main" val="634779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Effect transition="in" filter="fade">
                                      <p:cBhvr>
                                        <p:cTn id="73" dur="1000"/>
                                        <p:tgtEl>
                                          <p:spTgt spid="3">
                                            <p:txEl>
                                              <p:pRg st="10" end="10"/>
                                            </p:txEl>
                                          </p:spTgt>
                                        </p:tgtEl>
                                      </p:cBhvr>
                                    </p:animEffect>
                                    <p:anim calcmode="lin" valueType="num">
                                      <p:cBhvr>
                                        <p:cTn id="7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Effect transition="in" filter="fade">
                                      <p:cBhvr>
                                        <p:cTn id="78" dur="1000"/>
                                        <p:tgtEl>
                                          <p:spTgt spid="3">
                                            <p:txEl>
                                              <p:pRg st="11" end="11"/>
                                            </p:txEl>
                                          </p:spTgt>
                                        </p:tgtEl>
                                      </p:cBhvr>
                                    </p:animEffect>
                                    <p:anim calcmode="lin" valueType="num">
                                      <p:cBhvr>
                                        <p:cTn id="7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Coding for Tone: Examples in Quotes &amp; Body</a:t>
            </a:r>
            <a:endParaRPr lang="en-US" sz="3200" dirty="0"/>
          </a:p>
        </p:txBody>
      </p:sp>
      <p:pic>
        <p:nvPicPr>
          <p:cNvPr id="4" name="Picture 3"/>
          <p:cNvPicPr>
            <a:picLocks noChangeAspect="1"/>
          </p:cNvPicPr>
          <p:nvPr/>
        </p:nvPicPr>
        <p:blipFill>
          <a:blip r:embed="rId3"/>
          <a:stretch>
            <a:fillRect/>
          </a:stretch>
        </p:blipFill>
        <p:spPr>
          <a:xfrm>
            <a:off x="184091" y="1524000"/>
            <a:ext cx="8686800" cy="8971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448463" y="1726456"/>
            <a:ext cx="476989" cy="923330"/>
          </a:xfrm>
          <a:prstGeom prst="rect">
            <a:avLst/>
          </a:prstGeom>
          <a:noFill/>
        </p:spPr>
        <p:txBody>
          <a:bodyPr wrap="square" rtlCol="0">
            <a:spAutoFit/>
          </a:bodyPr>
          <a:lstStyle/>
          <a:p>
            <a:r>
              <a:rPr lang="en-US" sz="5400" dirty="0" smtClean="0">
                <a:solidFill>
                  <a:srgbClr val="008000"/>
                </a:solidFill>
              </a:rPr>
              <a:t>+</a:t>
            </a:r>
            <a:endParaRPr lang="en-US" sz="5400" dirty="0">
              <a:solidFill>
                <a:srgbClr val="008000"/>
              </a:solidFill>
            </a:endParaRPr>
          </a:p>
        </p:txBody>
      </p:sp>
      <p:pic>
        <p:nvPicPr>
          <p:cNvPr id="6" name="Picture 5"/>
          <p:cNvPicPr>
            <a:picLocks noChangeAspect="1"/>
          </p:cNvPicPr>
          <p:nvPr/>
        </p:nvPicPr>
        <p:blipFill>
          <a:blip r:embed="rId4"/>
          <a:stretch>
            <a:fillRect/>
          </a:stretch>
        </p:blipFill>
        <p:spPr>
          <a:xfrm>
            <a:off x="3925452" y="2326813"/>
            <a:ext cx="5081993" cy="1930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stretch>
            <a:fillRect/>
          </a:stretch>
        </p:blipFill>
        <p:spPr>
          <a:xfrm>
            <a:off x="315751" y="4458999"/>
            <a:ext cx="8097655" cy="1100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8413406" y="2649786"/>
            <a:ext cx="546788" cy="1200329"/>
          </a:xfrm>
          <a:prstGeom prst="rect">
            <a:avLst/>
          </a:prstGeom>
          <a:noFill/>
        </p:spPr>
        <p:txBody>
          <a:bodyPr wrap="square" rtlCol="0">
            <a:spAutoFit/>
          </a:bodyPr>
          <a:lstStyle/>
          <a:p>
            <a:r>
              <a:rPr lang="en-US" sz="7200" dirty="0" smtClean="0">
                <a:solidFill>
                  <a:schemeClr val="tx2">
                    <a:lumMod val="75000"/>
                  </a:schemeClr>
                </a:solidFill>
              </a:rPr>
              <a:t>-</a:t>
            </a:r>
            <a:endParaRPr lang="en-US" sz="7200" dirty="0">
              <a:solidFill>
                <a:schemeClr val="tx2">
                  <a:lumMod val="75000"/>
                </a:schemeClr>
              </a:solidFill>
            </a:endParaRPr>
          </a:p>
        </p:txBody>
      </p:sp>
      <p:pic>
        <p:nvPicPr>
          <p:cNvPr id="11" name="Picture 10"/>
          <p:cNvPicPr>
            <a:picLocks noChangeAspect="1"/>
          </p:cNvPicPr>
          <p:nvPr/>
        </p:nvPicPr>
        <p:blipFill>
          <a:blip r:embed="rId6"/>
          <a:stretch>
            <a:fillRect/>
          </a:stretch>
        </p:blipFill>
        <p:spPr>
          <a:xfrm>
            <a:off x="1046630" y="5780013"/>
            <a:ext cx="7640170" cy="87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7956425" y="5780013"/>
            <a:ext cx="546788" cy="1200329"/>
          </a:xfrm>
          <a:prstGeom prst="rect">
            <a:avLst/>
          </a:prstGeom>
          <a:noFill/>
        </p:spPr>
        <p:txBody>
          <a:bodyPr wrap="square" rtlCol="0">
            <a:spAutoFit/>
          </a:bodyPr>
          <a:lstStyle/>
          <a:p>
            <a:r>
              <a:rPr lang="en-US" sz="7200" dirty="0" smtClean="0">
                <a:solidFill>
                  <a:schemeClr val="tx2">
                    <a:lumMod val="75000"/>
                  </a:schemeClr>
                </a:solidFill>
              </a:rPr>
              <a:t>-</a:t>
            </a:r>
            <a:endParaRPr lang="en-US" sz="7200" dirty="0">
              <a:solidFill>
                <a:schemeClr val="tx2">
                  <a:lumMod val="75000"/>
                </a:schemeClr>
              </a:solidFill>
            </a:endParaRPr>
          </a:p>
        </p:txBody>
      </p:sp>
      <p:sp>
        <p:nvSpPr>
          <p:cNvPr id="10" name="TextBox 9"/>
          <p:cNvSpPr txBox="1"/>
          <p:nvPr/>
        </p:nvSpPr>
        <p:spPr>
          <a:xfrm>
            <a:off x="7752830" y="4790008"/>
            <a:ext cx="476989" cy="769441"/>
          </a:xfrm>
          <a:prstGeom prst="rect">
            <a:avLst/>
          </a:prstGeom>
          <a:noFill/>
        </p:spPr>
        <p:txBody>
          <a:bodyPr wrap="square" rtlCol="0">
            <a:spAutoFit/>
          </a:bodyPr>
          <a:lstStyle/>
          <a:p>
            <a:r>
              <a:rPr lang="en-US" sz="4400" dirty="0" smtClean="0">
                <a:solidFill>
                  <a:schemeClr val="bg1">
                    <a:lumMod val="50000"/>
                  </a:schemeClr>
                </a:solidFill>
              </a:rPr>
              <a:t>o</a:t>
            </a:r>
            <a:endParaRPr lang="en-US" sz="4400" dirty="0">
              <a:solidFill>
                <a:schemeClr val="bg1">
                  <a:lumMod val="50000"/>
                </a:schemeClr>
              </a:solidFill>
            </a:endParaRPr>
          </a:p>
        </p:txBody>
      </p:sp>
    </p:spTree>
    <p:extLst>
      <p:ext uri="{BB962C8B-B14F-4D97-AF65-F5344CB8AC3E}">
        <p14:creationId xmlns:p14="http://schemas.microsoft.com/office/powerpoint/2010/main" val="1338339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1"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Coding for tone: Examples of Headlines</a:t>
            </a:r>
            <a:endParaRPr lang="en-US" dirty="0"/>
          </a:p>
        </p:txBody>
      </p:sp>
      <p:pic>
        <p:nvPicPr>
          <p:cNvPr id="4" name="Picture 3"/>
          <p:cNvPicPr>
            <a:picLocks noChangeAspect="1"/>
          </p:cNvPicPr>
          <p:nvPr/>
        </p:nvPicPr>
        <p:blipFill rotWithShape="1">
          <a:blip r:embed="rId3"/>
          <a:srcRect l="7991" t="1952"/>
          <a:stretch/>
        </p:blipFill>
        <p:spPr>
          <a:xfrm>
            <a:off x="130251" y="2230376"/>
            <a:ext cx="4479269" cy="4056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a:srcRect t="2029"/>
          <a:stretch/>
        </p:blipFill>
        <p:spPr>
          <a:xfrm>
            <a:off x="4802990" y="1524000"/>
            <a:ext cx="4170365" cy="3083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5"/>
          <a:srcRect l="6303" t="4123" r="3470" b="26928"/>
          <a:stretch/>
        </p:blipFill>
        <p:spPr>
          <a:xfrm>
            <a:off x="3607025" y="3760707"/>
            <a:ext cx="5079775" cy="2983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925452" y="2649786"/>
            <a:ext cx="476989" cy="923330"/>
          </a:xfrm>
          <a:prstGeom prst="rect">
            <a:avLst/>
          </a:prstGeom>
          <a:noFill/>
        </p:spPr>
        <p:txBody>
          <a:bodyPr wrap="square" rtlCol="0">
            <a:spAutoFit/>
          </a:bodyPr>
          <a:lstStyle/>
          <a:p>
            <a:r>
              <a:rPr lang="en-US" sz="5400" dirty="0" smtClean="0">
                <a:solidFill>
                  <a:srgbClr val="008000"/>
                </a:solidFill>
              </a:rPr>
              <a:t>+</a:t>
            </a:r>
            <a:endParaRPr lang="en-US" sz="5400" dirty="0">
              <a:solidFill>
                <a:srgbClr val="008000"/>
              </a:solidFill>
            </a:endParaRPr>
          </a:p>
        </p:txBody>
      </p:sp>
      <p:sp>
        <p:nvSpPr>
          <p:cNvPr id="8" name="TextBox 7"/>
          <p:cNvSpPr txBox="1"/>
          <p:nvPr/>
        </p:nvSpPr>
        <p:spPr>
          <a:xfrm>
            <a:off x="7866618" y="3760707"/>
            <a:ext cx="546788" cy="1200329"/>
          </a:xfrm>
          <a:prstGeom prst="rect">
            <a:avLst/>
          </a:prstGeom>
          <a:noFill/>
        </p:spPr>
        <p:txBody>
          <a:bodyPr wrap="square" rtlCol="0">
            <a:spAutoFit/>
          </a:bodyPr>
          <a:lstStyle/>
          <a:p>
            <a:r>
              <a:rPr lang="en-US" sz="7200" dirty="0" smtClean="0">
                <a:solidFill>
                  <a:schemeClr val="tx2">
                    <a:lumMod val="75000"/>
                  </a:schemeClr>
                </a:solidFill>
              </a:rPr>
              <a:t>-</a:t>
            </a:r>
            <a:endParaRPr lang="en-US" sz="7200" dirty="0">
              <a:solidFill>
                <a:schemeClr val="tx2">
                  <a:lumMod val="75000"/>
                </a:schemeClr>
              </a:solidFill>
            </a:endParaRPr>
          </a:p>
        </p:txBody>
      </p:sp>
      <p:sp>
        <p:nvSpPr>
          <p:cNvPr id="9" name="TextBox 8"/>
          <p:cNvSpPr txBox="1"/>
          <p:nvPr/>
        </p:nvSpPr>
        <p:spPr>
          <a:xfrm>
            <a:off x="8404409" y="1524000"/>
            <a:ext cx="476989" cy="769441"/>
          </a:xfrm>
          <a:prstGeom prst="rect">
            <a:avLst/>
          </a:prstGeom>
          <a:noFill/>
        </p:spPr>
        <p:txBody>
          <a:bodyPr wrap="square" rtlCol="0">
            <a:spAutoFit/>
          </a:bodyPr>
          <a:lstStyle/>
          <a:p>
            <a:r>
              <a:rPr lang="en-US" sz="4400" dirty="0" smtClean="0">
                <a:solidFill>
                  <a:schemeClr val="bg1">
                    <a:lumMod val="50000"/>
                  </a:schemeClr>
                </a:solidFill>
              </a:rPr>
              <a:t>o</a:t>
            </a:r>
            <a:endParaRPr lang="en-US" sz="4400" dirty="0">
              <a:solidFill>
                <a:schemeClr val="bg1">
                  <a:lumMod val="50000"/>
                </a:schemeClr>
              </a:solidFill>
            </a:endParaRPr>
          </a:p>
        </p:txBody>
      </p:sp>
    </p:spTree>
    <p:extLst>
      <p:ext uri="{BB962C8B-B14F-4D97-AF65-F5344CB8AC3E}">
        <p14:creationId xmlns:p14="http://schemas.microsoft.com/office/powerpoint/2010/main" val="1926434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Initial Frequencies</a:t>
            </a:r>
            <a:endParaRPr lang="en-US" dirty="0"/>
          </a:p>
        </p:txBody>
      </p:sp>
      <p:pic>
        <p:nvPicPr>
          <p:cNvPr id="3" name="Picture 2"/>
          <p:cNvPicPr>
            <a:picLocks noChangeAspect="1"/>
          </p:cNvPicPr>
          <p:nvPr/>
        </p:nvPicPr>
        <p:blipFill>
          <a:blip r:embed="rId2"/>
          <a:stretch>
            <a:fillRect/>
          </a:stretch>
        </p:blipFill>
        <p:spPr>
          <a:xfrm>
            <a:off x="431800" y="1524000"/>
            <a:ext cx="8255000" cy="4660900"/>
          </a:xfrm>
          <a:prstGeom prst="rect">
            <a:avLst/>
          </a:prstGeom>
        </p:spPr>
      </p:pic>
    </p:spTree>
    <p:extLst>
      <p:ext uri="{BB962C8B-B14F-4D97-AF65-F5344CB8AC3E}">
        <p14:creationId xmlns:p14="http://schemas.microsoft.com/office/powerpoint/2010/main" val="24221207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Type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7481268"/>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483311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9094</TotalTime>
  <Words>3048</Words>
  <Application>Microsoft Macintosh PowerPoint</Application>
  <PresentationFormat>On-screen Show (4:3)</PresentationFormat>
  <Paragraphs>288</Paragraphs>
  <Slides>32</Slides>
  <Notes>21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Clarity</vt:lpstr>
      <vt:lpstr>Media Analysis of Piping Plovers</vt:lpstr>
      <vt:lpstr>Background Information</vt:lpstr>
      <vt:lpstr>Why Media Analysis?</vt:lpstr>
      <vt:lpstr>Research Questions</vt:lpstr>
      <vt:lpstr>Research Methods</vt:lpstr>
      <vt:lpstr>Coding for Tone: Examples in Quotes &amp; Body</vt:lpstr>
      <vt:lpstr>Coding for tone: Examples of Headlines</vt:lpstr>
      <vt:lpstr>Results: Initial Frequencies</vt:lpstr>
      <vt:lpstr>Media Type</vt:lpstr>
      <vt:lpstr>Region</vt:lpstr>
      <vt:lpstr>Season</vt:lpstr>
      <vt:lpstr>Target Media</vt:lpstr>
      <vt:lpstr>Tone: Percentages</vt:lpstr>
      <vt:lpstr>Tone: Quotes</vt:lpstr>
      <vt:lpstr>Overall Tone</vt:lpstr>
      <vt:lpstr>Special Note: Overall Tone Considering Repeat Runs of Articles</vt:lpstr>
      <vt:lpstr>Spokespeople</vt:lpstr>
      <vt:lpstr>Enemy Framing</vt:lpstr>
      <vt:lpstr>Results: Initial Analyses</vt:lpstr>
      <vt:lpstr>1. Correlates of Overall Tone</vt:lpstr>
      <vt:lpstr>1. Best Fit Model for Predicting Overall Tone</vt:lpstr>
      <vt:lpstr>2. Profile negative articles</vt:lpstr>
      <vt:lpstr>3. Percentage of all articles with each key word</vt:lpstr>
      <vt:lpstr>3. Percentage of all articles with each key word</vt:lpstr>
      <vt:lpstr>3. Percentage of all articles with each key word</vt:lpstr>
      <vt:lpstr>3. Keyword Correlates of Tone</vt:lpstr>
      <vt:lpstr>3. Keyword Correlates of Tone Continued</vt:lpstr>
      <vt:lpstr>3. Messages We Read</vt:lpstr>
      <vt:lpstr>4. Media firm rating of tone vs. read fully</vt:lpstr>
      <vt:lpstr>Summary</vt:lpstr>
      <vt:lpstr>Recommendations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williams</dc:creator>
  <cp:lastModifiedBy>Racey, Meagan</cp:lastModifiedBy>
  <cp:revision>156</cp:revision>
  <dcterms:created xsi:type="dcterms:W3CDTF">2015-12-04T00:49:38Z</dcterms:created>
  <dcterms:modified xsi:type="dcterms:W3CDTF">2016-01-21T17:51:02Z</dcterms:modified>
</cp:coreProperties>
</file>